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9"/>
  </p:notesMasterIdLst>
  <p:handoutMasterIdLst>
    <p:handoutMasterId r:id="rId10"/>
  </p:handoutMasterIdLst>
  <p:sldIdLst>
    <p:sldId id="347" r:id="rId3"/>
    <p:sldId id="348" r:id="rId4"/>
    <p:sldId id="349" r:id="rId5"/>
    <p:sldId id="350" r:id="rId6"/>
    <p:sldId id="351" r:id="rId7"/>
    <p:sldId id="352" r:id="rId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0000"/>
    <a:srgbClr val="9E0000"/>
    <a:srgbClr val="B12421"/>
    <a:srgbClr val="679E2A"/>
    <a:srgbClr val="82C836"/>
    <a:srgbClr val="C0E9FC"/>
    <a:srgbClr val="CE751C"/>
    <a:srgbClr val="E1801F"/>
    <a:srgbClr val="764120"/>
    <a:srgbClr val="D2E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>
      <p:cViewPr>
        <p:scale>
          <a:sx n="101" d="100"/>
          <a:sy n="101" d="100"/>
        </p:scale>
        <p:origin x="-96" y="-684"/>
      </p:cViewPr>
      <p:guideLst>
        <p:guide orient="horz" pos="162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-1974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36AAAF-AA28-485D-A0D0-EE450329EC15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39BE6-D79C-4B11-B03C-8466406B4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57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60654-74AB-480A-8478-36B3567D269C}" type="datetimeFigureOut">
              <a:rPr lang="en-IN" smtClean="0"/>
              <a:t>18-08-2015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0D2AC-C8EE-4265-97AF-4D41F7C98A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996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765175" y="1471484"/>
            <a:ext cx="3378200" cy="3081466"/>
            <a:chOff x="584200" y="1047750"/>
            <a:chExt cx="3644900" cy="3632200"/>
          </a:xfrm>
        </p:grpSpPr>
        <p:sp>
          <p:nvSpPr>
            <p:cNvPr id="8" name="Hexagon 7"/>
            <p:cNvSpPr/>
            <p:nvPr/>
          </p:nvSpPr>
          <p:spPr>
            <a:xfrm>
              <a:off x="609600" y="1047750"/>
              <a:ext cx="1981200" cy="1752600"/>
            </a:xfrm>
            <a:prstGeom prst="hexagon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/>
            <p:cNvSpPr/>
            <p:nvPr/>
          </p:nvSpPr>
          <p:spPr>
            <a:xfrm>
              <a:off x="2247900" y="2038350"/>
              <a:ext cx="1981200" cy="1752600"/>
            </a:xfrm>
            <a:prstGeom prst="hexagon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/>
            <p:cNvSpPr/>
            <p:nvPr/>
          </p:nvSpPr>
          <p:spPr>
            <a:xfrm>
              <a:off x="584200" y="2927350"/>
              <a:ext cx="1981200" cy="1752600"/>
            </a:xfrm>
            <a:prstGeom prst="hexago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ound Single Corner Rectangle 10"/>
          <p:cNvSpPr/>
          <p:nvPr userDrawn="1"/>
        </p:nvSpPr>
        <p:spPr>
          <a:xfrm>
            <a:off x="696133" y="260687"/>
            <a:ext cx="6829004" cy="553998"/>
          </a:xfrm>
          <a:prstGeom prst="round1Rect">
            <a:avLst>
              <a:gd name="adj" fmla="val 335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sz="3000" b="1" kern="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anose="02050604050505020204" pitchFamily="18" charset="0"/>
                <a:cs typeface="Andalus" pitchFamily="18" charset="-78"/>
              </a:rPr>
              <a:t>14. Natural resources</a:t>
            </a:r>
            <a:endParaRPr lang="en-IN" sz="3000" b="1" kern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ookman Old Style" panose="02050604050505020204" pitchFamily="18" charset="0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5207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D33D2F3-CD15-4226-989F-7776B6A2A83A}" type="datetimeFigureOut">
              <a:rPr lang="en-IN" smtClean="0"/>
              <a:t>18-08-2015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BAB50AA-C583-492F-8182-CC0370464E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61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D33D2F3-CD15-4226-989F-7776B6A2A83A}" type="datetimeFigureOut">
              <a:rPr lang="en-IN" smtClean="0"/>
              <a:t>18-08-2015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BAB50AA-C583-492F-8182-CC0370464E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299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819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F59B6-F993-4DEF-B5F6-1BA99D25E658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E4DE4-44F0-4F06-ADE4-378B41D6D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945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F59B6-F993-4DEF-B5F6-1BA99D25E658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E4DE4-44F0-4F06-ADE4-378B41D6D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65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F59B6-F993-4DEF-B5F6-1BA99D25E658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E4DE4-44F0-4F06-ADE4-378B41D6D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24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F59B6-F993-4DEF-B5F6-1BA99D25E658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E4DE4-44F0-4F06-ADE4-378B41D6D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319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F59B6-F993-4DEF-B5F6-1BA99D25E658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E4DE4-44F0-4F06-ADE4-378B41D6D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371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F59B6-F993-4DEF-B5F6-1BA99D25E658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E4DE4-44F0-4F06-ADE4-378B41D6D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623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F59B6-F993-4DEF-B5F6-1BA99D25E658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E4DE4-44F0-4F06-ADE4-378B41D6D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36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D33D2F3-CD15-4226-989F-7776B6A2A83A}" type="datetimeFigureOut">
              <a:rPr lang="en-IN" smtClean="0"/>
              <a:t>18-08-2015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BAB50AA-C583-492F-8182-CC0370464E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1277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F59B6-F993-4DEF-B5F6-1BA99D25E658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E4DE4-44F0-4F06-ADE4-378B41D6D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194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F59B6-F993-4DEF-B5F6-1BA99D25E658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E4DE4-44F0-4F06-ADE4-378B41D6D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683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F59B6-F993-4DEF-B5F6-1BA99D25E658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E4DE4-44F0-4F06-ADE4-378B41D6D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779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F59B6-F993-4DEF-B5F6-1BA99D25E658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E4DE4-44F0-4F06-ADE4-378B41D6D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6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D33D2F3-CD15-4226-989F-7776B6A2A83A}" type="datetimeFigureOut">
              <a:rPr lang="en-IN" smtClean="0"/>
              <a:t>18-08-2015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BAB50AA-C583-492F-8182-CC0370464E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59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D33D2F3-CD15-4226-989F-7776B6A2A83A}" type="datetimeFigureOut">
              <a:rPr lang="en-IN" smtClean="0"/>
              <a:t>18-08-2015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BAB50AA-C583-492F-8182-CC0370464E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328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D33D2F3-CD15-4226-989F-7776B6A2A83A}" type="datetimeFigureOut">
              <a:rPr lang="en-IN" smtClean="0"/>
              <a:t>18-08-2015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BAB50AA-C583-492F-8182-CC0370464E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9705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D33D2F3-CD15-4226-989F-7776B6A2A83A}" type="datetimeFigureOut">
              <a:rPr lang="en-IN" smtClean="0"/>
              <a:t>18-08-2015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BAB50AA-C583-492F-8182-CC0370464E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859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D33D2F3-CD15-4226-989F-7776B6A2A83A}" type="datetimeFigureOut">
              <a:rPr lang="en-IN" smtClean="0"/>
              <a:t>18-08-2015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BAB50AA-C583-492F-8182-CC0370464E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595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D33D2F3-CD15-4226-989F-7776B6A2A83A}" type="datetimeFigureOut">
              <a:rPr lang="en-IN" smtClean="0"/>
              <a:t>18-08-2015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BAB50AA-C583-492F-8182-CC0370464E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2249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D33D2F3-CD15-4226-989F-7776B6A2A83A}" type="datetimeFigureOut">
              <a:rPr lang="en-IN" smtClean="0"/>
              <a:t>18-08-2015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BAB50AA-C583-492F-8182-CC0370464E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91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38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F59B6-F993-4DEF-B5F6-1BA99D25E658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E4DE4-44F0-4F06-ADE4-378B41D6D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1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gif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13347" y="1657350"/>
            <a:ext cx="3517310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ookman Old Style" panose="02050604050505020204" pitchFamily="18" charset="0"/>
              </a:rPr>
              <a:t>M12</a:t>
            </a:r>
            <a:endParaRPr lang="en-US" sz="115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405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5919" y="195485"/>
            <a:ext cx="3368289" cy="461665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Bookman Old Style" panose="02050604050505020204" pitchFamily="18" charset="0"/>
              </a:rPr>
              <a:t>The </a:t>
            </a:r>
            <a:r>
              <a:rPr lang="en-US" sz="2400" b="1" i="1" dirty="0">
                <a:latin typeface="Bookman Old Style" panose="02050604050505020204" pitchFamily="18" charset="0"/>
              </a:rPr>
              <a:t>oxygen </a:t>
            </a:r>
            <a:r>
              <a:rPr lang="en-US" sz="2400" b="1" dirty="0" smtClean="0">
                <a:latin typeface="Bookman Old Style" panose="02050604050505020204" pitchFamily="18" charset="0"/>
              </a:rPr>
              <a:t>cycle</a:t>
            </a:r>
            <a:endParaRPr lang="en-IN" sz="2400" b="1" dirty="0">
              <a:latin typeface="Bookman Old Style" panose="0205060405050502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5" t="14371" r="6392" b="9229"/>
          <a:stretch/>
        </p:blipFill>
        <p:spPr>
          <a:xfrm>
            <a:off x="467544" y="1318026"/>
            <a:ext cx="2790739" cy="161376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915817" y="1744359"/>
            <a:ext cx="2959570" cy="715089"/>
            <a:chOff x="3203848" y="1557923"/>
            <a:chExt cx="2141812" cy="715089"/>
          </a:xfrm>
          <a:noFill/>
        </p:grpSpPr>
        <p:cxnSp>
          <p:nvCxnSpPr>
            <p:cNvPr id="5" name="Straight Arrow Connector 4"/>
            <p:cNvCxnSpPr/>
            <p:nvPr/>
          </p:nvCxnSpPr>
          <p:spPr>
            <a:xfrm>
              <a:off x="3203848" y="1953722"/>
              <a:ext cx="1928129" cy="0"/>
            </a:xfrm>
            <a:prstGeom prst="straightConnector1">
              <a:avLst/>
            </a:prstGeom>
            <a:grpFill/>
            <a:ln w="28575">
              <a:solidFill>
                <a:srgbClr val="00B0F0"/>
              </a:solidFill>
              <a:headEnd type="diamon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ound Diagonal Corner Rectangle 5"/>
            <p:cNvSpPr/>
            <p:nvPr/>
          </p:nvSpPr>
          <p:spPr>
            <a:xfrm>
              <a:off x="3759997" y="1557923"/>
              <a:ext cx="1585663" cy="715089"/>
            </a:xfrm>
            <a:prstGeom prst="round2Diag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i="1" dirty="0" smtClean="0">
                  <a:latin typeface="Bookman Old Style" panose="02050604050505020204" pitchFamily="18" charset="0"/>
                </a:rPr>
                <a:t>21% oxygen</a:t>
              </a:r>
              <a:endParaRPr lang="en-US" b="1" i="1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21" name="Rounded Rectangle 20"/>
          <p:cNvSpPr/>
          <p:nvPr/>
        </p:nvSpPr>
        <p:spPr>
          <a:xfrm>
            <a:off x="541139" y="843558"/>
            <a:ext cx="5706890" cy="374571"/>
          </a:xfrm>
          <a:prstGeom prst="roundRect">
            <a:avLst/>
          </a:prstGeom>
          <a:solidFill>
            <a:srgbClr val="FFFF00">
              <a:alpha val="40000"/>
            </a:srgbClr>
          </a:solidFill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Oxygen is a very </a:t>
            </a:r>
            <a:r>
              <a:rPr lang="en-US" sz="1600" dirty="0" smtClean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abundant element </a:t>
            </a:r>
            <a:r>
              <a:rPr lang="en-US" sz="1600" dirty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on </a:t>
            </a:r>
            <a:r>
              <a:rPr lang="en-US" sz="1600" dirty="0" smtClean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our Earth</a:t>
            </a:r>
            <a:r>
              <a:rPr lang="en-US" sz="1600" dirty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. 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67544" y="3075806"/>
            <a:ext cx="7922616" cy="374571"/>
          </a:xfrm>
          <a:prstGeom prst="roundRect">
            <a:avLst/>
          </a:prstGeom>
          <a:solidFill>
            <a:srgbClr val="FFFF00">
              <a:alpha val="40000"/>
            </a:srgbClr>
          </a:solidFill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It is found in the elemental form </a:t>
            </a:r>
            <a:r>
              <a:rPr lang="en-US" sz="1600" dirty="0" smtClean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in the </a:t>
            </a:r>
            <a:r>
              <a:rPr lang="en-US" sz="1600" dirty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atmosphere to the extent of 21%. </a:t>
            </a:r>
          </a:p>
        </p:txBody>
      </p:sp>
    </p:spTree>
    <p:extLst>
      <p:ext uri="{BB962C8B-B14F-4D97-AF65-F5344CB8AC3E}">
        <p14:creationId xmlns:p14="http://schemas.microsoft.com/office/powerpoint/2010/main" val="181784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" y="0"/>
            <a:ext cx="9135244" cy="51435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495726" y="1594892"/>
            <a:ext cx="856865" cy="747728"/>
            <a:chOff x="1835696" y="469694"/>
            <a:chExt cx="856865" cy="74772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696" y="469694"/>
              <a:ext cx="799709" cy="747728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1921040" y="542337"/>
              <a:ext cx="771521" cy="613257"/>
              <a:chOff x="1921040" y="542337"/>
              <a:chExt cx="771521" cy="613257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2100323" y="542337"/>
                <a:ext cx="3561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effectLst>
                      <a:glow rad="127000">
                        <a:schemeClr val="bg1">
                          <a:alpha val="78000"/>
                        </a:schemeClr>
                      </a:glow>
                    </a:effectLst>
                    <a:latin typeface="Bookman Old Style" panose="02050604050505020204" pitchFamily="18" charset="0"/>
                  </a:rPr>
                  <a:t>C</a:t>
                </a:r>
                <a:endParaRPr lang="en-US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921040" y="786262"/>
                <a:ext cx="3145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effectLst>
                      <a:glow rad="127000">
                        <a:schemeClr val="bg1">
                          <a:alpha val="78000"/>
                        </a:schemeClr>
                      </a:glow>
                    </a:effectLst>
                    <a:latin typeface="Bookman Old Style" panose="02050604050505020204" pitchFamily="18" charset="0"/>
                  </a:rPr>
                  <a:t>o</a:t>
                </a:r>
                <a:endParaRPr lang="en-US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378051" y="786262"/>
                <a:ext cx="3145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effectLst>
                      <a:glow rad="127000">
                        <a:schemeClr val="bg1">
                          <a:alpha val="78000"/>
                        </a:schemeClr>
                      </a:glow>
                    </a:effectLst>
                    <a:latin typeface="Bookman Old Style" panose="02050604050505020204" pitchFamily="18" charset="0"/>
                  </a:rPr>
                  <a:t>o</a:t>
                </a:r>
                <a:endParaRPr lang="en-US" dirty="0"/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4378" y="4659982"/>
            <a:ext cx="9139622" cy="496218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50000"/>
                      </a14:imgEffect>
                      <a14:imgEffect>
                        <a14:brightnessContrast bright="-2000" contrast="2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 Diagonal Corner Rectangle 24"/>
          <p:cNvSpPr/>
          <p:nvPr/>
        </p:nvSpPr>
        <p:spPr>
          <a:xfrm>
            <a:off x="2104346" y="4737831"/>
            <a:ext cx="641501" cy="340519"/>
          </a:xfrm>
          <a:prstGeom prst="round2DiagRect">
            <a:avLst/>
          </a:prstGeom>
          <a:solidFill>
            <a:schemeClr val="bg2">
              <a:alpha val="51000"/>
            </a:schemeClr>
          </a:solidFill>
          <a:ln w="19050"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CO</a:t>
            </a:r>
            <a:r>
              <a:rPr lang="en-US" sz="1400" b="1" baseline="-250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3</a:t>
            </a:r>
            <a:endParaRPr lang="en-US" sz="1400" b="1" baseline="-25000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6" name="Round Diagonal Corner Rectangle 25"/>
          <p:cNvSpPr/>
          <p:nvPr/>
        </p:nvSpPr>
        <p:spPr>
          <a:xfrm>
            <a:off x="4025535" y="4737831"/>
            <a:ext cx="641501" cy="340519"/>
          </a:xfrm>
          <a:prstGeom prst="round2DiagRect">
            <a:avLst/>
          </a:prstGeom>
          <a:solidFill>
            <a:schemeClr val="bg2">
              <a:alpha val="51000"/>
            </a:schemeClr>
          </a:solidFill>
          <a:ln w="19050"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SO</a:t>
            </a:r>
            <a:r>
              <a:rPr lang="en-US" sz="1400" b="1" baseline="-250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4</a:t>
            </a:r>
            <a:endParaRPr lang="en-US" sz="1400" b="1" baseline="-25000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" name="Round Diagonal Corner Rectangle 26"/>
          <p:cNvSpPr/>
          <p:nvPr/>
        </p:nvSpPr>
        <p:spPr>
          <a:xfrm>
            <a:off x="5946723" y="4737831"/>
            <a:ext cx="641501" cy="340519"/>
          </a:xfrm>
          <a:prstGeom prst="round2DiagRect">
            <a:avLst/>
          </a:prstGeom>
          <a:solidFill>
            <a:schemeClr val="bg2">
              <a:alpha val="51000"/>
            </a:schemeClr>
          </a:solidFill>
          <a:ln w="19050"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NO</a:t>
            </a:r>
            <a:r>
              <a:rPr lang="en-US" sz="1400" b="1" baseline="-25000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3</a:t>
            </a:r>
            <a:endParaRPr lang="en-US" sz="1400" b="1" baseline="-25000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4227" y="643786"/>
            <a:ext cx="7922616" cy="646986"/>
          </a:xfrm>
          <a:prstGeom prst="roundRect">
            <a:avLst/>
          </a:prstGeom>
          <a:solidFill>
            <a:srgbClr val="FFFF00">
              <a:alpha val="40000"/>
            </a:srgbClr>
          </a:solidFill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It also occurs extensively in the combined form in the Earth’s crust as well as also in the air in the form of carbon dioxide. 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848592" y="4586420"/>
            <a:ext cx="652943" cy="569779"/>
            <a:chOff x="1835696" y="469694"/>
            <a:chExt cx="856865" cy="747728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696" y="469694"/>
              <a:ext cx="799709" cy="747728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1921040" y="542337"/>
              <a:ext cx="771521" cy="613257"/>
              <a:chOff x="1921040" y="542337"/>
              <a:chExt cx="771521" cy="61325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2100323" y="542337"/>
                <a:ext cx="3561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effectLst>
                      <a:glow rad="127000">
                        <a:schemeClr val="bg1">
                          <a:alpha val="78000"/>
                        </a:schemeClr>
                      </a:glow>
                    </a:effectLst>
                    <a:latin typeface="Bookman Old Style" panose="02050604050505020204" pitchFamily="18" charset="0"/>
                  </a:rPr>
                  <a:t>C</a:t>
                </a:r>
                <a:endParaRPr lang="en-US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921040" y="786262"/>
                <a:ext cx="3145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effectLst>
                      <a:glow rad="127000">
                        <a:schemeClr val="bg1">
                          <a:alpha val="78000"/>
                        </a:schemeClr>
                      </a:glow>
                    </a:effectLst>
                    <a:latin typeface="Bookman Old Style" panose="02050604050505020204" pitchFamily="18" charset="0"/>
                  </a:rPr>
                  <a:t>o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378051" y="786262"/>
                <a:ext cx="3145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effectLst>
                      <a:glow rad="127000">
                        <a:schemeClr val="bg1">
                          <a:alpha val="78000"/>
                        </a:schemeClr>
                      </a:glow>
                    </a:effectLst>
                    <a:latin typeface="Bookman Old Style" panose="02050604050505020204" pitchFamily="18" charset="0"/>
                  </a:rPr>
                  <a:t>o</a:t>
                </a:r>
                <a:endParaRPr lang="en-US" dirty="0"/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3026119" y="4620698"/>
            <a:ext cx="652943" cy="569779"/>
            <a:chOff x="1835696" y="469694"/>
            <a:chExt cx="856865" cy="747728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696" y="469694"/>
              <a:ext cx="799709" cy="747728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>
              <a:off x="1921040" y="542337"/>
              <a:ext cx="771521" cy="613257"/>
              <a:chOff x="1921040" y="542337"/>
              <a:chExt cx="771521" cy="613257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2100323" y="542337"/>
                <a:ext cx="3561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effectLst>
                      <a:glow rad="127000">
                        <a:schemeClr val="bg1">
                          <a:alpha val="78000"/>
                        </a:schemeClr>
                      </a:glow>
                    </a:effectLst>
                    <a:latin typeface="Bookman Old Style" panose="02050604050505020204" pitchFamily="18" charset="0"/>
                  </a:rPr>
                  <a:t>C</a:t>
                </a:r>
                <a:endParaRPr lang="en-US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921040" y="786262"/>
                <a:ext cx="3145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effectLst>
                      <a:glow rad="127000">
                        <a:schemeClr val="bg1">
                          <a:alpha val="78000"/>
                        </a:schemeClr>
                      </a:glow>
                    </a:effectLst>
                    <a:latin typeface="Bookman Old Style" panose="02050604050505020204" pitchFamily="18" charset="0"/>
                  </a:rPr>
                  <a:t>o</a:t>
                </a:r>
                <a:endParaRPr lang="en-US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378051" y="786262"/>
                <a:ext cx="3145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effectLst>
                      <a:glow rad="127000">
                        <a:schemeClr val="bg1">
                          <a:alpha val="78000"/>
                        </a:schemeClr>
                      </a:glow>
                    </a:effectLst>
                    <a:latin typeface="Bookman Old Style" panose="02050604050505020204" pitchFamily="18" charset="0"/>
                  </a:rPr>
                  <a:t>o</a:t>
                </a:r>
                <a:endParaRPr lang="en-US" dirty="0"/>
              </a:p>
            </p:txBody>
          </p:sp>
        </p:grpSp>
      </p:grpSp>
      <p:sp>
        <p:nvSpPr>
          <p:cNvPr id="47" name="Rounded Rectangle 46"/>
          <p:cNvSpPr/>
          <p:nvPr/>
        </p:nvSpPr>
        <p:spPr>
          <a:xfrm>
            <a:off x="64227" y="2036867"/>
            <a:ext cx="7922616" cy="646986"/>
          </a:xfrm>
          <a:prstGeom prst="roundRect">
            <a:avLst/>
          </a:prstGeom>
          <a:solidFill>
            <a:srgbClr val="FFFF00">
              <a:alpha val="40000"/>
            </a:srgbClr>
          </a:solidFill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 In the crust, it </a:t>
            </a:r>
            <a:r>
              <a:rPr lang="en-US" sz="1600" dirty="0" smtClean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is found </a:t>
            </a:r>
            <a:r>
              <a:rPr lang="en-US" sz="1600" dirty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as the oxides of most metals </a:t>
            </a:r>
            <a:r>
              <a:rPr lang="en-US" sz="1600" dirty="0" smtClean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and silicon</a:t>
            </a:r>
            <a:r>
              <a:rPr lang="en-US" sz="1600" dirty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, and also as carbonate, </a:t>
            </a:r>
            <a:r>
              <a:rPr lang="en-US" sz="1600" dirty="0" err="1" smtClean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sulphate</a:t>
            </a:r>
            <a:r>
              <a:rPr lang="en-US" sz="1600" dirty="0" smtClean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, nitrate </a:t>
            </a:r>
            <a:r>
              <a:rPr lang="en-US" sz="1600" dirty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and other minerals.</a:t>
            </a:r>
          </a:p>
        </p:txBody>
      </p:sp>
    </p:spTree>
    <p:extLst>
      <p:ext uri="{BB962C8B-B14F-4D97-AF65-F5344CB8AC3E}">
        <p14:creationId xmlns:p14="http://schemas.microsoft.com/office/powerpoint/2010/main" val="272052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8" grpId="1" animBg="1"/>
      <p:bldP spid="4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5919" y="195485"/>
            <a:ext cx="3368289" cy="461665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Bookman Old Style" panose="02050604050505020204" pitchFamily="18" charset="0"/>
              </a:rPr>
              <a:t>The </a:t>
            </a:r>
            <a:r>
              <a:rPr lang="en-US" sz="2400" b="1" i="1" dirty="0">
                <a:latin typeface="Bookman Old Style" panose="02050604050505020204" pitchFamily="18" charset="0"/>
              </a:rPr>
              <a:t>oxygen </a:t>
            </a:r>
            <a:r>
              <a:rPr lang="en-US" sz="2400" b="1" dirty="0" smtClean="0">
                <a:latin typeface="Bookman Old Style" panose="02050604050505020204" pitchFamily="18" charset="0"/>
              </a:rPr>
              <a:t>cycle</a:t>
            </a:r>
            <a:endParaRPr lang="en-IN" sz="2400" b="1" dirty="0">
              <a:latin typeface="Bookman Old Style" panose="02050604050505020204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23528" y="1635646"/>
            <a:ext cx="1819909" cy="1728192"/>
            <a:chOff x="395536" y="3107626"/>
            <a:chExt cx="1819909" cy="172819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3107626"/>
              <a:ext cx="1819909" cy="1364932"/>
            </a:xfrm>
            <a:prstGeom prst="rect">
              <a:avLst/>
            </a:prstGeom>
          </p:spPr>
        </p:pic>
        <p:sp>
          <p:nvSpPr>
            <p:cNvPr id="11" name="Round Diagonal Corner Rectangle 10"/>
            <p:cNvSpPr/>
            <p:nvPr/>
          </p:nvSpPr>
          <p:spPr>
            <a:xfrm>
              <a:off x="395536" y="4495299"/>
              <a:ext cx="1636546" cy="340519"/>
            </a:xfrm>
            <a:prstGeom prst="round2DiagRect">
              <a:avLst/>
            </a:prstGeom>
            <a:ln w="19050"/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400" b="1" i="1" dirty="0" smtClean="0">
                  <a:latin typeface="Bookman Old Style" panose="02050604050505020204" pitchFamily="18" charset="0"/>
                </a:rPr>
                <a:t>Carbohydrates</a:t>
              </a:r>
              <a:endParaRPr lang="en-US" sz="1400" b="1" i="1" dirty="0"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267744" y="1707654"/>
            <a:ext cx="2699930" cy="1656184"/>
            <a:chOff x="2819002" y="3179634"/>
            <a:chExt cx="2699930" cy="165618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002" y="3179634"/>
              <a:ext cx="2699930" cy="1292924"/>
            </a:xfrm>
            <a:prstGeom prst="rect">
              <a:avLst/>
            </a:prstGeom>
          </p:spPr>
        </p:pic>
        <p:sp>
          <p:nvSpPr>
            <p:cNvPr id="12" name="Round Diagonal Corner Rectangle 11"/>
            <p:cNvSpPr/>
            <p:nvPr/>
          </p:nvSpPr>
          <p:spPr>
            <a:xfrm>
              <a:off x="3563888" y="4495299"/>
              <a:ext cx="1316771" cy="340519"/>
            </a:xfrm>
            <a:prstGeom prst="round2DiagRect">
              <a:avLst/>
            </a:prstGeom>
            <a:ln w="19050"/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400" b="1" i="1" dirty="0" smtClean="0">
                  <a:latin typeface="Bookman Old Style" panose="02050604050505020204" pitchFamily="18" charset="0"/>
                </a:rPr>
                <a:t>Proteins</a:t>
              </a:r>
              <a:endParaRPr lang="en-US" sz="1400" b="1" i="1" dirty="0"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948264" y="1687167"/>
            <a:ext cx="1296145" cy="1676671"/>
            <a:chOff x="7167404" y="3159147"/>
            <a:chExt cx="1296145" cy="167667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7404" y="3159147"/>
              <a:ext cx="1296145" cy="1261889"/>
            </a:xfrm>
            <a:prstGeom prst="rect">
              <a:avLst/>
            </a:prstGeom>
          </p:spPr>
        </p:pic>
        <p:sp>
          <p:nvSpPr>
            <p:cNvPr id="13" name="Round Diagonal Corner Rectangle 12"/>
            <p:cNvSpPr/>
            <p:nvPr/>
          </p:nvSpPr>
          <p:spPr>
            <a:xfrm>
              <a:off x="7345866" y="4495299"/>
              <a:ext cx="939222" cy="340519"/>
            </a:xfrm>
            <a:prstGeom prst="round2DiagRect">
              <a:avLst/>
            </a:prstGeom>
            <a:ln w="19050"/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400" b="1" i="1" dirty="0" smtClean="0">
                  <a:latin typeface="Bookman Old Style" panose="02050604050505020204" pitchFamily="18" charset="0"/>
                </a:rPr>
                <a:t>Fats</a:t>
              </a:r>
              <a:endParaRPr lang="en-US" sz="1400" b="1" i="1" dirty="0"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52408" y="1687167"/>
            <a:ext cx="1621738" cy="1676671"/>
            <a:chOff x="7345866" y="3159147"/>
            <a:chExt cx="1621738" cy="167667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1191" y="3159147"/>
              <a:ext cx="908381" cy="1261889"/>
            </a:xfrm>
            <a:prstGeom prst="rect">
              <a:avLst/>
            </a:prstGeom>
          </p:spPr>
        </p:pic>
        <p:sp>
          <p:nvSpPr>
            <p:cNvPr id="19" name="Round Diagonal Corner Rectangle 18"/>
            <p:cNvSpPr/>
            <p:nvPr/>
          </p:nvSpPr>
          <p:spPr>
            <a:xfrm>
              <a:off x="7345866" y="4495299"/>
              <a:ext cx="1621738" cy="340519"/>
            </a:xfrm>
            <a:prstGeom prst="round2DiagRect">
              <a:avLst/>
            </a:prstGeom>
            <a:ln w="19050"/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400" b="1" i="1" dirty="0" smtClean="0">
                  <a:latin typeface="Bookman Old Style" panose="02050604050505020204" pitchFamily="18" charset="0"/>
                </a:rPr>
                <a:t>Nucleic acids</a:t>
              </a:r>
              <a:endParaRPr lang="en-US" sz="1400" b="1" i="1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20" name="Cloud Callout 19"/>
          <p:cNvSpPr/>
          <p:nvPr/>
        </p:nvSpPr>
        <p:spPr>
          <a:xfrm>
            <a:off x="2987824" y="3435846"/>
            <a:ext cx="1777018" cy="890171"/>
          </a:xfrm>
          <a:prstGeom prst="cloudCallout">
            <a:avLst>
              <a:gd name="adj1" fmla="val 59713"/>
              <a:gd name="adj2" fmla="val -81171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DNA and RNA</a:t>
            </a:r>
            <a:endParaRPr lang="en-US" sz="1600" b="1" dirty="0">
              <a:effectLst>
                <a:glow rad="127000">
                  <a:schemeClr val="bg1">
                    <a:alpha val="78000"/>
                  </a:schemeClr>
                </a:glow>
              </a:effectLst>
              <a:latin typeface="Bookman Old Style" panose="02050604050505020204" pitchFamily="18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42873" y="843558"/>
            <a:ext cx="8423350" cy="646986"/>
          </a:xfrm>
          <a:prstGeom prst="roundRect">
            <a:avLst/>
          </a:prstGeom>
          <a:solidFill>
            <a:srgbClr val="FFFF00">
              <a:alpha val="40000"/>
            </a:srgbClr>
          </a:solidFill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1600" dirty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It is also </a:t>
            </a:r>
            <a:r>
              <a:rPr lang="en-US" sz="1600" dirty="0" smtClean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an essential </a:t>
            </a:r>
            <a:r>
              <a:rPr lang="en-US" sz="1600" dirty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component of most </a:t>
            </a:r>
            <a:r>
              <a:rPr lang="en-US" sz="1600" dirty="0" smtClean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biological molecules like carbohydrates</a:t>
            </a:r>
            <a:r>
              <a:rPr lang="en-US" sz="1600" dirty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, </a:t>
            </a:r>
            <a:r>
              <a:rPr lang="en-US" sz="1600" dirty="0" smtClean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proteins nucleic </a:t>
            </a:r>
            <a:r>
              <a:rPr lang="en-US" sz="1600" dirty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acids and fats (or lipids).</a:t>
            </a:r>
          </a:p>
        </p:txBody>
      </p:sp>
    </p:spTree>
    <p:extLst>
      <p:ext uri="{BB962C8B-B14F-4D97-AF65-F5344CB8AC3E}">
        <p14:creationId xmlns:p14="http://schemas.microsoft.com/office/powerpoint/2010/main" val="267965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0"/>
            <a:ext cx="9163050" cy="5143500"/>
            <a:chOff x="0" y="0"/>
            <a:chExt cx="9163050" cy="5143500"/>
          </a:xfrm>
        </p:grpSpPr>
        <p:sp>
          <p:nvSpPr>
            <p:cNvPr id="13" name="Rectangle 12"/>
            <p:cNvSpPr/>
            <p:nvPr/>
          </p:nvSpPr>
          <p:spPr>
            <a:xfrm>
              <a:off x="0" y="1779662"/>
              <a:ext cx="9163050" cy="2699796"/>
            </a:xfrm>
            <a:prstGeom prst="rect">
              <a:avLst/>
            </a:prstGeom>
            <a:solidFill>
              <a:srgbClr val="82C836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0" y="0"/>
              <a:ext cx="9163050" cy="5143500"/>
              <a:chOff x="-19050" y="0"/>
              <a:chExt cx="9163050" cy="51435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-19050" y="0"/>
                <a:ext cx="9163050" cy="5143500"/>
              </a:xfrm>
              <a:custGeom>
                <a:avLst/>
                <a:gdLst>
                  <a:gd name="connsiteX0" fmla="*/ 0 w 9159765"/>
                  <a:gd name="connsiteY0" fmla="*/ 0 h 5143500"/>
                  <a:gd name="connsiteX1" fmla="*/ 9159765 w 9159765"/>
                  <a:gd name="connsiteY1" fmla="*/ 0 h 5143500"/>
                  <a:gd name="connsiteX2" fmla="*/ 9159765 w 9159765"/>
                  <a:gd name="connsiteY2" fmla="*/ 5143500 h 5143500"/>
                  <a:gd name="connsiteX3" fmla="*/ 0 w 9159765"/>
                  <a:gd name="connsiteY3" fmla="*/ 5143500 h 5143500"/>
                  <a:gd name="connsiteX4" fmla="*/ 0 w 9159765"/>
                  <a:gd name="connsiteY4" fmla="*/ 0 h 5143500"/>
                  <a:gd name="connsiteX0" fmla="*/ 0 w 9159765"/>
                  <a:gd name="connsiteY0" fmla="*/ 0 h 5143500"/>
                  <a:gd name="connsiteX1" fmla="*/ 9159765 w 9159765"/>
                  <a:gd name="connsiteY1" fmla="*/ 0 h 5143500"/>
                  <a:gd name="connsiteX2" fmla="*/ 9123670 w 9159765"/>
                  <a:gd name="connsiteY2" fmla="*/ 2159668 h 5143500"/>
                  <a:gd name="connsiteX3" fmla="*/ 0 w 9159765"/>
                  <a:gd name="connsiteY3" fmla="*/ 5143500 h 5143500"/>
                  <a:gd name="connsiteX4" fmla="*/ 0 w 9159765"/>
                  <a:gd name="connsiteY4" fmla="*/ 0 h 5143500"/>
                  <a:gd name="connsiteX0" fmla="*/ 3285 w 9163050"/>
                  <a:gd name="connsiteY0" fmla="*/ 0 h 5143500"/>
                  <a:gd name="connsiteX1" fmla="*/ 9163050 w 9163050"/>
                  <a:gd name="connsiteY1" fmla="*/ 0 h 5143500"/>
                  <a:gd name="connsiteX2" fmla="*/ 9126955 w 9163050"/>
                  <a:gd name="connsiteY2" fmla="*/ 2159668 h 5143500"/>
                  <a:gd name="connsiteX3" fmla="*/ 0 w 9163050"/>
                  <a:gd name="connsiteY3" fmla="*/ 2370221 h 5143500"/>
                  <a:gd name="connsiteX4" fmla="*/ 3285 w 9163050"/>
                  <a:gd name="connsiteY4" fmla="*/ 5143500 h 5143500"/>
                  <a:gd name="connsiteX5" fmla="*/ 3285 w 9163050"/>
                  <a:gd name="connsiteY5" fmla="*/ 0 h 5143500"/>
                  <a:gd name="connsiteX0" fmla="*/ 3285 w 9163050"/>
                  <a:gd name="connsiteY0" fmla="*/ 0 h 5143500"/>
                  <a:gd name="connsiteX1" fmla="*/ 9163050 w 9163050"/>
                  <a:gd name="connsiteY1" fmla="*/ 0 h 5143500"/>
                  <a:gd name="connsiteX2" fmla="*/ 9126955 w 9163050"/>
                  <a:gd name="connsiteY2" fmla="*/ 2159668 h 5143500"/>
                  <a:gd name="connsiteX3" fmla="*/ 0 w 9163050"/>
                  <a:gd name="connsiteY3" fmla="*/ 3429000 h 5143500"/>
                  <a:gd name="connsiteX4" fmla="*/ 3285 w 9163050"/>
                  <a:gd name="connsiteY4" fmla="*/ 5143500 h 5143500"/>
                  <a:gd name="connsiteX5" fmla="*/ 3285 w 9163050"/>
                  <a:gd name="connsiteY5" fmla="*/ 0 h 5143500"/>
                  <a:gd name="connsiteX0" fmla="*/ 3285 w 9163050"/>
                  <a:gd name="connsiteY0" fmla="*/ 0 h 5143500"/>
                  <a:gd name="connsiteX1" fmla="*/ 9163050 w 9163050"/>
                  <a:gd name="connsiteY1" fmla="*/ 0 h 5143500"/>
                  <a:gd name="connsiteX2" fmla="*/ 9151018 w 9163050"/>
                  <a:gd name="connsiteY2" fmla="*/ 3326732 h 5143500"/>
                  <a:gd name="connsiteX3" fmla="*/ 0 w 9163050"/>
                  <a:gd name="connsiteY3" fmla="*/ 3429000 h 5143500"/>
                  <a:gd name="connsiteX4" fmla="*/ 3285 w 9163050"/>
                  <a:gd name="connsiteY4" fmla="*/ 5143500 h 5143500"/>
                  <a:gd name="connsiteX5" fmla="*/ 3285 w 9163050"/>
                  <a:gd name="connsiteY5" fmla="*/ 0 h 514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63050" h="5143500">
                    <a:moveTo>
                      <a:pt x="3285" y="0"/>
                    </a:moveTo>
                    <a:lnTo>
                      <a:pt x="9163050" y="0"/>
                    </a:lnTo>
                    <a:cubicBezTo>
                      <a:pt x="9159039" y="1108911"/>
                      <a:pt x="9155029" y="2217821"/>
                      <a:pt x="9151018" y="3326732"/>
                    </a:cubicBezTo>
                    <a:cubicBezTo>
                      <a:pt x="6124742" y="4315327"/>
                      <a:pt x="3026276" y="2440405"/>
                      <a:pt x="0" y="3429000"/>
                    </a:cubicBezTo>
                    <a:lnTo>
                      <a:pt x="3285" y="5143500"/>
                    </a:lnTo>
                    <a:lnTo>
                      <a:pt x="3285" y="0"/>
                    </a:lnTo>
                    <a:close/>
                  </a:path>
                </a:pathLst>
              </a:cu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-31000"/>
                        </a14:imgEffect>
                        <a14:imgEffect>
                          <a14:brightnessContrast contrast="-1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552" y="313048"/>
                <a:ext cx="792088" cy="792088"/>
              </a:xfrm>
              <a:prstGeom prst="rect">
                <a:avLst/>
              </a:prstGeom>
              <a:effectLst>
                <a:glow rad="495300">
                  <a:schemeClr val="bg1">
                    <a:alpha val="63000"/>
                  </a:schemeClr>
                </a:glow>
                <a:softEdge rad="0"/>
              </a:effectLst>
            </p:spPr>
          </p:pic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22" y="987574"/>
            <a:ext cx="2531488" cy="366353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40637" y="2695818"/>
            <a:ext cx="2455446" cy="2455446"/>
            <a:chOff x="27349" y="5992222"/>
            <a:chExt cx="3333750" cy="3333750"/>
          </a:xfrm>
          <a:effectLst>
            <a:glow rad="63500">
              <a:schemeClr val="bg1"/>
            </a:glow>
          </a:effectLst>
        </p:grpSpPr>
        <p:sp>
          <p:nvSpPr>
            <p:cNvPr id="10" name="Oval 9"/>
            <p:cNvSpPr/>
            <p:nvPr/>
          </p:nvSpPr>
          <p:spPr>
            <a:xfrm>
              <a:off x="954646" y="6413326"/>
              <a:ext cx="645418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49" y="5992222"/>
              <a:ext cx="3333750" cy="3333750"/>
            </a:xfrm>
            <a:prstGeom prst="rect">
              <a:avLst/>
            </a:prstGeom>
          </p:spPr>
        </p:pic>
      </p:grpSp>
      <p:sp>
        <p:nvSpPr>
          <p:cNvPr id="14" name="Freeform 13"/>
          <p:cNvSpPr/>
          <p:nvPr/>
        </p:nvSpPr>
        <p:spPr>
          <a:xfrm rot="3105399">
            <a:off x="483401" y="1847255"/>
            <a:ext cx="942489" cy="437781"/>
          </a:xfrm>
          <a:custGeom>
            <a:avLst/>
            <a:gdLst>
              <a:gd name="connsiteX0" fmla="*/ 0 w 1436914"/>
              <a:gd name="connsiteY0" fmla="*/ 0 h 964642"/>
              <a:gd name="connsiteX1" fmla="*/ 1436914 w 1436914"/>
              <a:gd name="connsiteY1" fmla="*/ 964642 h 964642"/>
              <a:gd name="connsiteX0" fmla="*/ 0 w 1436914"/>
              <a:gd name="connsiteY0" fmla="*/ 0 h 964642"/>
              <a:gd name="connsiteX1" fmla="*/ 592852 w 1436914"/>
              <a:gd name="connsiteY1" fmla="*/ 411982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592852 w 1436914"/>
              <a:gd name="connsiteY1" fmla="*/ 411982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592852 w 1436914"/>
              <a:gd name="connsiteY1" fmla="*/ 411982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62224 w 1436914"/>
              <a:gd name="connsiteY1" fmla="*/ 773723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62224 w 1436914"/>
              <a:gd name="connsiteY1" fmla="*/ 773723 h 964642"/>
              <a:gd name="connsiteX2" fmla="*/ 1436914 w 1436914"/>
              <a:gd name="connsiteY2" fmla="*/ 964642 h 964642"/>
              <a:gd name="connsiteX0" fmla="*/ 0 w 1436914"/>
              <a:gd name="connsiteY0" fmla="*/ 0 h 965166"/>
              <a:gd name="connsiteX1" fmla="*/ 462224 w 1436914"/>
              <a:gd name="connsiteY1" fmla="*/ 773723 h 965166"/>
              <a:gd name="connsiteX2" fmla="*/ 1436914 w 1436914"/>
              <a:gd name="connsiteY2" fmla="*/ 964642 h 965166"/>
              <a:gd name="connsiteX0" fmla="*/ 0 w 1436914"/>
              <a:gd name="connsiteY0" fmla="*/ 0 h 964642"/>
              <a:gd name="connsiteX1" fmla="*/ 462224 w 1436914"/>
              <a:gd name="connsiteY1" fmla="*/ 773723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27299 w 1436914"/>
              <a:gd name="connsiteY1" fmla="*/ 732448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74924 w 1436914"/>
              <a:gd name="connsiteY1" fmla="*/ 780073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90763 w 1436914"/>
              <a:gd name="connsiteY1" fmla="*/ 780073 h 964642"/>
              <a:gd name="connsiteX2" fmla="*/ 1436914 w 1436914"/>
              <a:gd name="connsiteY2" fmla="*/ 964642 h 964642"/>
              <a:gd name="connsiteX0" fmla="*/ 0 w 1436914"/>
              <a:gd name="connsiteY0" fmla="*/ 0 h 981326"/>
              <a:gd name="connsiteX1" fmla="*/ 490763 w 1436914"/>
              <a:gd name="connsiteY1" fmla="*/ 780073 h 981326"/>
              <a:gd name="connsiteX2" fmla="*/ 1436914 w 1436914"/>
              <a:gd name="connsiteY2" fmla="*/ 964642 h 981326"/>
              <a:gd name="connsiteX0" fmla="*/ -1 w 946150"/>
              <a:gd name="connsiteY0" fmla="*/ 0 h 201253"/>
              <a:gd name="connsiteX1" fmla="*/ 946150 w 946150"/>
              <a:gd name="connsiteY1" fmla="*/ 184569 h 201253"/>
              <a:gd name="connsiteX0" fmla="*/ 0 w 1140486"/>
              <a:gd name="connsiteY0" fmla="*/ 0 h 437781"/>
              <a:gd name="connsiteX1" fmla="*/ 1140486 w 1140486"/>
              <a:gd name="connsiteY1" fmla="*/ 431973 h 4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0486" h="437781">
                <a:moveTo>
                  <a:pt x="0" y="0"/>
                </a:moveTo>
                <a:cubicBezTo>
                  <a:pt x="239486" y="160774"/>
                  <a:pt x="556775" y="485076"/>
                  <a:pt x="1140486" y="431973"/>
                </a:cubicBezTo>
              </a:path>
            </a:pathLst>
          </a:custGeom>
          <a:noFill/>
          <a:ln w="76200">
            <a:gradFill>
              <a:gsLst>
                <a:gs pos="82000">
                  <a:srgbClr val="FFFF00"/>
                </a:gs>
                <a:gs pos="100000">
                  <a:srgbClr val="FFFF00"/>
                </a:gs>
                <a:gs pos="39000">
                  <a:srgbClr val="FFFFE4"/>
                </a:gs>
                <a:gs pos="0">
                  <a:schemeClr val="bg1"/>
                </a:gs>
              </a:gsLst>
              <a:lin ang="5400000" scaled="0"/>
            </a:gra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rot="20987833">
            <a:off x="1826001" y="979474"/>
            <a:ext cx="1981198" cy="1224595"/>
          </a:xfrm>
          <a:custGeom>
            <a:avLst/>
            <a:gdLst>
              <a:gd name="connsiteX0" fmla="*/ 0 w 1436914"/>
              <a:gd name="connsiteY0" fmla="*/ 0 h 964642"/>
              <a:gd name="connsiteX1" fmla="*/ 1436914 w 1436914"/>
              <a:gd name="connsiteY1" fmla="*/ 964642 h 964642"/>
              <a:gd name="connsiteX0" fmla="*/ 0 w 1436914"/>
              <a:gd name="connsiteY0" fmla="*/ 0 h 964642"/>
              <a:gd name="connsiteX1" fmla="*/ 592852 w 1436914"/>
              <a:gd name="connsiteY1" fmla="*/ 411982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592852 w 1436914"/>
              <a:gd name="connsiteY1" fmla="*/ 411982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592852 w 1436914"/>
              <a:gd name="connsiteY1" fmla="*/ 411982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62224 w 1436914"/>
              <a:gd name="connsiteY1" fmla="*/ 773723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62224 w 1436914"/>
              <a:gd name="connsiteY1" fmla="*/ 773723 h 964642"/>
              <a:gd name="connsiteX2" fmla="*/ 1436914 w 1436914"/>
              <a:gd name="connsiteY2" fmla="*/ 964642 h 964642"/>
              <a:gd name="connsiteX0" fmla="*/ 0 w 1436914"/>
              <a:gd name="connsiteY0" fmla="*/ 0 h 965166"/>
              <a:gd name="connsiteX1" fmla="*/ 462224 w 1436914"/>
              <a:gd name="connsiteY1" fmla="*/ 773723 h 965166"/>
              <a:gd name="connsiteX2" fmla="*/ 1436914 w 1436914"/>
              <a:gd name="connsiteY2" fmla="*/ 964642 h 965166"/>
              <a:gd name="connsiteX0" fmla="*/ 0 w 1436914"/>
              <a:gd name="connsiteY0" fmla="*/ 0 h 964642"/>
              <a:gd name="connsiteX1" fmla="*/ 462224 w 1436914"/>
              <a:gd name="connsiteY1" fmla="*/ 773723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27299 w 1436914"/>
              <a:gd name="connsiteY1" fmla="*/ 732448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74924 w 1436914"/>
              <a:gd name="connsiteY1" fmla="*/ 780073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90763 w 1436914"/>
              <a:gd name="connsiteY1" fmla="*/ 780073 h 964642"/>
              <a:gd name="connsiteX2" fmla="*/ 1436914 w 1436914"/>
              <a:gd name="connsiteY2" fmla="*/ 964642 h 964642"/>
              <a:gd name="connsiteX0" fmla="*/ 0 w 1436914"/>
              <a:gd name="connsiteY0" fmla="*/ 0 h 981326"/>
              <a:gd name="connsiteX1" fmla="*/ 490763 w 1436914"/>
              <a:gd name="connsiteY1" fmla="*/ 780073 h 981326"/>
              <a:gd name="connsiteX2" fmla="*/ 1436914 w 1436914"/>
              <a:gd name="connsiteY2" fmla="*/ 964642 h 981326"/>
              <a:gd name="connsiteX0" fmla="*/ 0 w 1907952"/>
              <a:gd name="connsiteY0" fmla="*/ 0 h 1221022"/>
              <a:gd name="connsiteX1" fmla="*/ 490763 w 1907952"/>
              <a:gd name="connsiteY1" fmla="*/ 780073 h 1221022"/>
              <a:gd name="connsiteX2" fmla="*/ 1907952 w 1907952"/>
              <a:gd name="connsiteY2" fmla="*/ 1215265 h 1221022"/>
              <a:gd name="connsiteX0" fmla="*/ 0 w 1907952"/>
              <a:gd name="connsiteY0" fmla="*/ 0 h 1224595"/>
              <a:gd name="connsiteX1" fmla="*/ 555333 w 1907952"/>
              <a:gd name="connsiteY1" fmla="*/ 923761 h 1224595"/>
              <a:gd name="connsiteX2" fmla="*/ 1907952 w 1907952"/>
              <a:gd name="connsiteY2" fmla="*/ 1215265 h 1224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7952" h="1224595">
                <a:moveTo>
                  <a:pt x="0" y="0"/>
                </a:moveTo>
                <a:cubicBezTo>
                  <a:pt x="22992" y="292902"/>
                  <a:pt x="315847" y="762987"/>
                  <a:pt x="555333" y="923761"/>
                </a:cubicBezTo>
                <a:cubicBezTo>
                  <a:pt x="794819" y="1084535"/>
                  <a:pt x="1324241" y="1268368"/>
                  <a:pt x="1907952" y="1215265"/>
                </a:cubicBezTo>
              </a:path>
            </a:pathLst>
          </a:custGeom>
          <a:noFill/>
          <a:ln w="76200">
            <a:gradFill>
              <a:gsLst>
                <a:gs pos="82000">
                  <a:srgbClr val="FFFF00"/>
                </a:gs>
                <a:gs pos="100000">
                  <a:srgbClr val="FFFF00"/>
                </a:gs>
                <a:gs pos="39000">
                  <a:srgbClr val="FFFFE4"/>
                </a:gs>
                <a:gs pos="0">
                  <a:schemeClr val="bg1"/>
                </a:gs>
              </a:gsLst>
              <a:lin ang="5400000" scaled="0"/>
            </a:gra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5412"/>
            <a:ext cx="9144000" cy="1268087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639213" y="1276107"/>
            <a:ext cx="407484" cy="318578"/>
            <a:chOff x="1079769" y="3023101"/>
            <a:chExt cx="407484" cy="318578"/>
          </a:xfrm>
        </p:grpSpPr>
        <p:sp>
          <p:nvSpPr>
            <p:cNvPr id="20" name="Oval 19"/>
            <p:cNvSpPr/>
            <p:nvPr/>
          </p:nvSpPr>
          <p:spPr>
            <a:xfrm>
              <a:off x="1116071" y="3029405"/>
              <a:ext cx="312274" cy="312274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65000">
                  <a:srgbClr val="00B0F0"/>
                </a:gs>
                <a:gs pos="42000">
                  <a:srgbClr val="00B0F0"/>
                </a:gs>
                <a:gs pos="100000">
                  <a:schemeClr val="bg1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79769" y="3023101"/>
              <a:ext cx="4074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</a:rPr>
                <a:t>O</a:t>
              </a:r>
              <a:r>
                <a:rPr lang="en-US" sz="1400" b="1" baseline="-25000" dirty="0" smtClean="0">
                  <a:latin typeface="Bookman Old Style" panose="02050604050505020204" pitchFamily="18" charset="0"/>
                </a:rPr>
                <a:t>2</a:t>
              </a:r>
              <a:endParaRPr lang="en-US" sz="1400" baseline="-25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492600" y="979954"/>
            <a:ext cx="407484" cy="318578"/>
            <a:chOff x="1079769" y="3023101"/>
            <a:chExt cx="407484" cy="318578"/>
          </a:xfrm>
        </p:grpSpPr>
        <p:sp>
          <p:nvSpPr>
            <p:cNvPr id="28" name="Oval 27"/>
            <p:cNvSpPr/>
            <p:nvPr/>
          </p:nvSpPr>
          <p:spPr>
            <a:xfrm>
              <a:off x="1116071" y="3029405"/>
              <a:ext cx="312274" cy="312274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65000">
                  <a:srgbClr val="00B0F0"/>
                </a:gs>
                <a:gs pos="42000">
                  <a:srgbClr val="00B0F0"/>
                </a:gs>
                <a:gs pos="100000">
                  <a:schemeClr val="bg1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79769" y="3023101"/>
              <a:ext cx="4074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</a:rPr>
                <a:t>O</a:t>
              </a:r>
              <a:r>
                <a:rPr lang="en-US" sz="1400" b="1" baseline="-25000" dirty="0" smtClean="0">
                  <a:latin typeface="Bookman Old Style" panose="02050604050505020204" pitchFamily="18" charset="0"/>
                </a:rPr>
                <a:t>2</a:t>
              </a:r>
              <a:endParaRPr lang="en-US" sz="1400" baseline="-25000" dirty="0"/>
            </a:p>
          </p:txBody>
        </p:sp>
      </p:grpSp>
      <p:sp>
        <p:nvSpPr>
          <p:cNvPr id="30" name="Round Diagonal Corner Rectangle 29"/>
          <p:cNvSpPr/>
          <p:nvPr/>
        </p:nvSpPr>
        <p:spPr>
          <a:xfrm>
            <a:off x="2123327" y="2204834"/>
            <a:ext cx="1386545" cy="374571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Bookman Old Style" panose="02050604050505020204" pitchFamily="18" charset="0"/>
              </a:rPr>
              <a:t>Respiration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802482"/>
            <a:ext cx="3810000" cy="28575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2" name="Freeform 31"/>
          <p:cNvSpPr/>
          <p:nvPr/>
        </p:nvSpPr>
        <p:spPr>
          <a:xfrm rot="874170">
            <a:off x="1665041" y="2045465"/>
            <a:ext cx="1981198" cy="1224595"/>
          </a:xfrm>
          <a:custGeom>
            <a:avLst/>
            <a:gdLst>
              <a:gd name="connsiteX0" fmla="*/ 0 w 1436914"/>
              <a:gd name="connsiteY0" fmla="*/ 0 h 964642"/>
              <a:gd name="connsiteX1" fmla="*/ 1436914 w 1436914"/>
              <a:gd name="connsiteY1" fmla="*/ 964642 h 964642"/>
              <a:gd name="connsiteX0" fmla="*/ 0 w 1436914"/>
              <a:gd name="connsiteY0" fmla="*/ 0 h 964642"/>
              <a:gd name="connsiteX1" fmla="*/ 592852 w 1436914"/>
              <a:gd name="connsiteY1" fmla="*/ 411982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592852 w 1436914"/>
              <a:gd name="connsiteY1" fmla="*/ 411982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592852 w 1436914"/>
              <a:gd name="connsiteY1" fmla="*/ 411982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62224 w 1436914"/>
              <a:gd name="connsiteY1" fmla="*/ 773723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62224 w 1436914"/>
              <a:gd name="connsiteY1" fmla="*/ 773723 h 964642"/>
              <a:gd name="connsiteX2" fmla="*/ 1436914 w 1436914"/>
              <a:gd name="connsiteY2" fmla="*/ 964642 h 964642"/>
              <a:gd name="connsiteX0" fmla="*/ 0 w 1436914"/>
              <a:gd name="connsiteY0" fmla="*/ 0 h 965166"/>
              <a:gd name="connsiteX1" fmla="*/ 462224 w 1436914"/>
              <a:gd name="connsiteY1" fmla="*/ 773723 h 965166"/>
              <a:gd name="connsiteX2" fmla="*/ 1436914 w 1436914"/>
              <a:gd name="connsiteY2" fmla="*/ 964642 h 965166"/>
              <a:gd name="connsiteX0" fmla="*/ 0 w 1436914"/>
              <a:gd name="connsiteY0" fmla="*/ 0 h 964642"/>
              <a:gd name="connsiteX1" fmla="*/ 462224 w 1436914"/>
              <a:gd name="connsiteY1" fmla="*/ 773723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27299 w 1436914"/>
              <a:gd name="connsiteY1" fmla="*/ 732448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74924 w 1436914"/>
              <a:gd name="connsiteY1" fmla="*/ 780073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90763 w 1436914"/>
              <a:gd name="connsiteY1" fmla="*/ 780073 h 964642"/>
              <a:gd name="connsiteX2" fmla="*/ 1436914 w 1436914"/>
              <a:gd name="connsiteY2" fmla="*/ 964642 h 964642"/>
              <a:gd name="connsiteX0" fmla="*/ 0 w 1436914"/>
              <a:gd name="connsiteY0" fmla="*/ 0 h 981326"/>
              <a:gd name="connsiteX1" fmla="*/ 490763 w 1436914"/>
              <a:gd name="connsiteY1" fmla="*/ 780073 h 981326"/>
              <a:gd name="connsiteX2" fmla="*/ 1436914 w 1436914"/>
              <a:gd name="connsiteY2" fmla="*/ 964642 h 981326"/>
              <a:gd name="connsiteX0" fmla="*/ 0 w 1907952"/>
              <a:gd name="connsiteY0" fmla="*/ 0 h 1221022"/>
              <a:gd name="connsiteX1" fmla="*/ 490763 w 1907952"/>
              <a:gd name="connsiteY1" fmla="*/ 780073 h 1221022"/>
              <a:gd name="connsiteX2" fmla="*/ 1907952 w 1907952"/>
              <a:gd name="connsiteY2" fmla="*/ 1215265 h 1221022"/>
              <a:gd name="connsiteX0" fmla="*/ 0 w 1907952"/>
              <a:gd name="connsiteY0" fmla="*/ 0 h 1224595"/>
              <a:gd name="connsiteX1" fmla="*/ 555333 w 1907952"/>
              <a:gd name="connsiteY1" fmla="*/ 923761 h 1224595"/>
              <a:gd name="connsiteX2" fmla="*/ 1907952 w 1907952"/>
              <a:gd name="connsiteY2" fmla="*/ 1215265 h 1224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7952" h="1224595">
                <a:moveTo>
                  <a:pt x="0" y="0"/>
                </a:moveTo>
                <a:cubicBezTo>
                  <a:pt x="22992" y="292902"/>
                  <a:pt x="315847" y="762987"/>
                  <a:pt x="555333" y="923761"/>
                </a:cubicBezTo>
                <a:cubicBezTo>
                  <a:pt x="794819" y="1084535"/>
                  <a:pt x="1324241" y="1268368"/>
                  <a:pt x="1907952" y="1215265"/>
                </a:cubicBezTo>
              </a:path>
            </a:pathLst>
          </a:custGeom>
          <a:noFill/>
          <a:ln w="76200">
            <a:gradFill>
              <a:gsLst>
                <a:gs pos="82000">
                  <a:srgbClr val="FFFF00"/>
                </a:gs>
                <a:gs pos="100000">
                  <a:srgbClr val="FFFF00"/>
                </a:gs>
                <a:gs pos="39000">
                  <a:srgbClr val="FFFFE4"/>
                </a:gs>
                <a:gs pos="0">
                  <a:schemeClr val="bg1"/>
                </a:gs>
              </a:gsLst>
              <a:lin ang="5400000" scaled="0"/>
            </a:gra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1644236" y="1707654"/>
            <a:ext cx="407484" cy="318578"/>
            <a:chOff x="1079769" y="3023101"/>
            <a:chExt cx="407484" cy="318578"/>
          </a:xfrm>
        </p:grpSpPr>
        <p:sp>
          <p:nvSpPr>
            <p:cNvPr id="34" name="Oval 33"/>
            <p:cNvSpPr/>
            <p:nvPr/>
          </p:nvSpPr>
          <p:spPr>
            <a:xfrm>
              <a:off x="1116071" y="3029405"/>
              <a:ext cx="312274" cy="312274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65000">
                  <a:srgbClr val="00B0F0"/>
                </a:gs>
                <a:gs pos="42000">
                  <a:srgbClr val="00B0F0"/>
                </a:gs>
                <a:gs pos="100000">
                  <a:schemeClr val="bg1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079769" y="3023101"/>
              <a:ext cx="4074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</a:rPr>
                <a:t>O</a:t>
              </a:r>
              <a:r>
                <a:rPr lang="en-US" sz="1400" b="1" baseline="-25000" dirty="0" smtClean="0">
                  <a:latin typeface="Bookman Old Style" panose="02050604050505020204" pitchFamily="18" charset="0"/>
                </a:rPr>
                <a:t>2</a:t>
              </a:r>
              <a:endParaRPr lang="en-US" sz="1400" baseline="-25000" dirty="0"/>
            </a:p>
          </p:txBody>
        </p:sp>
      </p:grpSp>
      <p:sp>
        <p:nvSpPr>
          <p:cNvPr id="36" name="Round Diagonal Corner Rectangle 35"/>
          <p:cNvSpPr/>
          <p:nvPr/>
        </p:nvSpPr>
        <p:spPr>
          <a:xfrm>
            <a:off x="4093067" y="3231232"/>
            <a:ext cx="1673197" cy="374571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Bookman Old Style" panose="02050604050505020204" pitchFamily="18" charset="0"/>
              </a:rPr>
              <a:t>Combustion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880710" y="390514"/>
            <a:ext cx="407484" cy="318578"/>
            <a:chOff x="1098819" y="3023101"/>
            <a:chExt cx="407484" cy="318578"/>
          </a:xfrm>
        </p:grpSpPr>
        <p:sp>
          <p:nvSpPr>
            <p:cNvPr id="39" name="Oval 38"/>
            <p:cNvSpPr/>
            <p:nvPr/>
          </p:nvSpPr>
          <p:spPr>
            <a:xfrm>
              <a:off x="1116071" y="3029405"/>
              <a:ext cx="312274" cy="312274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65000">
                  <a:srgbClr val="00B0F0"/>
                </a:gs>
                <a:gs pos="42000">
                  <a:srgbClr val="00B0F0"/>
                </a:gs>
                <a:gs pos="100000">
                  <a:schemeClr val="bg1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98819" y="3023101"/>
              <a:ext cx="4074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</a:rPr>
                <a:t>O</a:t>
              </a:r>
              <a:r>
                <a:rPr lang="en-US" sz="1400" b="1" baseline="-25000" dirty="0" smtClean="0">
                  <a:latin typeface="Bookman Old Style" panose="02050604050505020204" pitchFamily="18" charset="0"/>
                </a:rPr>
                <a:t>2</a:t>
              </a:r>
              <a:endParaRPr lang="en-US" sz="1400" baseline="-250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245478" y="412544"/>
            <a:ext cx="396262" cy="312274"/>
            <a:chOff x="1098819" y="3029405"/>
            <a:chExt cx="396262" cy="312274"/>
          </a:xfrm>
        </p:grpSpPr>
        <p:sp>
          <p:nvSpPr>
            <p:cNvPr id="42" name="Oval 41"/>
            <p:cNvSpPr/>
            <p:nvPr/>
          </p:nvSpPr>
          <p:spPr>
            <a:xfrm>
              <a:off x="1116071" y="3029405"/>
              <a:ext cx="312274" cy="312274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65000">
                  <a:srgbClr val="00B0F0"/>
                </a:gs>
                <a:gs pos="42000">
                  <a:srgbClr val="00B0F0"/>
                </a:gs>
                <a:gs pos="100000">
                  <a:schemeClr val="bg1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098819" y="3032626"/>
              <a:ext cx="3962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</a:rPr>
                <a:t>N</a:t>
              </a:r>
              <a:r>
                <a:rPr lang="en-US" sz="1400" b="1" baseline="-25000" dirty="0" smtClean="0">
                  <a:latin typeface="Bookman Old Style" panose="02050604050505020204" pitchFamily="18" charset="0"/>
                </a:rPr>
                <a:t>2</a:t>
              </a:r>
              <a:endParaRPr lang="en-US" sz="1400" baseline="-2500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076210" y="348202"/>
            <a:ext cx="540533" cy="453014"/>
            <a:chOff x="1079318" y="2888665"/>
            <a:chExt cx="540533" cy="453014"/>
          </a:xfrm>
        </p:grpSpPr>
        <p:sp>
          <p:nvSpPr>
            <p:cNvPr id="45" name="Oval 44"/>
            <p:cNvSpPr/>
            <p:nvPr/>
          </p:nvSpPr>
          <p:spPr>
            <a:xfrm>
              <a:off x="1116071" y="2888665"/>
              <a:ext cx="453014" cy="453014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65000">
                  <a:srgbClr val="00B0F0"/>
                </a:gs>
                <a:gs pos="42000">
                  <a:srgbClr val="00B0F0"/>
                </a:gs>
                <a:gs pos="100000">
                  <a:schemeClr val="bg1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79318" y="2956834"/>
              <a:ext cx="54053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</a:rPr>
                <a:t>NO</a:t>
              </a:r>
              <a:r>
                <a:rPr lang="en-US" sz="1400" b="1" baseline="-25000" dirty="0" smtClean="0">
                  <a:latin typeface="Bookman Old Style" panose="02050604050505020204" pitchFamily="18" charset="0"/>
                </a:rPr>
                <a:t>2</a:t>
              </a:r>
              <a:endParaRPr lang="en-US" sz="1400" baseline="-25000" dirty="0"/>
            </a:p>
          </p:txBody>
        </p:sp>
      </p:grpSp>
      <p:sp>
        <p:nvSpPr>
          <p:cNvPr id="47" name="Rounded Rectangle 46"/>
          <p:cNvSpPr/>
          <p:nvPr/>
        </p:nvSpPr>
        <p:spPr>
          <a:xfrm>
            <a:off x="4091637" y="1098075"/>
            <a:ext cx="5000252" cy="1328023"/>
          </a:xfrm>
          <a:prstGeom prst="roundRect">
            <a:avLst/>
          </a:prstGeom>
          <a:solidFill>
            <a:srgbClr val="FFFF00">
              <a:alpha val="54000"/>
            </a:srgbClr>
          </a:solidFill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Oxygen from the atmosphere is used up in three processes, </a:t>
            </a:r>
            <a:r>
              <a:rPr lang="en-US" dirty="0" smtClean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namely</a:t>
            </a:r>
          </a:p>
          <a:p>
            <a:endParaRPr lang="en-US" dirty="0">
              <a:effectLst>
                <a:glow rad="127000">
                  <a:schemeClr val="bg1">
                    <a:alpha val="78000"/>
                  </a:schemeClr>
                </a:glow>
              </a:effectLst>
              <a:latin typeface="Bookman Old Style" panose="02050604050505020204" pitchFamily="18" charset="0"/>
            </a:endParaRPr>
          </a:p>
          <a:p>
            <a:endParaRPr lang="en-US" dirty="0">
              <a:effectLst>
                <a:glow rad="127000">
                  <a:schemeClr val="bg1">
                    <a:alpha val="78000"/>
                  </a:schemeClr>
                </a:glow>
              </a:effectLst>
              <a:latin typeface="Bookman Old Style" panose="0205060405050502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5444" y="1752646"/>
            <a:ext cx="15643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respiration,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588224" y="1752646"/>
            <a:ext cx="1578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combustion</a:t>
            </a:r>
            <a:endParaRPr lang="en-US" dirty="0">
              <a:effectLst>
                <a:glow rad="127000">
                  <a:schemeClr val="bg1">
                    <a:alpha val="78000"/>
                  </a:schemeClr>
                </a:glow>
              </a:effectLst>
              <a:latin typeface="Bookman Old Style" panose="0205060405050502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165721" y="2056766"/>
            <a:ext cx="52308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and in the </a:t>
            </a:r>
            <a:r>
              <a:rPr lang="en-US" dirty="0" smtClean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formation of </a:t>
            </a:r>
            <a:r>
              <a:rPr lang="en-US" dirty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oxides of nitrogen.</a:t>
            </a:r>
          </a:p>
        </p:txBody>
      </p:sp>
    </p:spTree>
    <p:extLst>
      <p:ext uri="{BB962C8B-B14F-4D97-AF65-F5344CB8AC3E}">
        <p14:creationId xmlns:p14="http://schemas.microsoft.com/office/powerpoint/2010/main" val="17915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7" presetClass="path" presetSubtype="0" repeatCount="5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34568E-6 C 0.00295 0.02685 -0.02691 0.19259 0.05295 0.40864 " pathEditMode="relative" rAng="0" ptsTypes="ff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2043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7" presetClass="path" presetSubtype="0" repeatCount="5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061 C 0.0026 0.02621 0.06597 0.25586 0.24514 0.16862 " pathEditMode="relative" rAng="0" ptsTypes="ff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4" y="1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7" presetClass="path" presetSubtype="0" repeatCount="5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-0.00123 C 0.00261 0.02562 0.00052 0.26389 0.16615 0.31204 " pathEditMode="relative" rAng="0" ptsTypes="ff">
                                      <p:cBhvr>
                                        <p:cTn id="7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16" y="1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23457E-7 L 0.34288 0.00123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0" grpId="0" animBg="1"/>
      <p:bldP spid="32" grpId="0" animBg="1"/>
      <p:bldP spid="36" grpId="0" animBg="1"/>
      <p:bldP spid="47" grpId="0" animBg="1"/>
      <p:bldP spid="47" grpId="1" animBg="1"/>
      <p:bldP spid="7" grpId="0"/>
      <p:bldP spid="16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427734"/>
            <a:ext cx="9163050" cy="2078178"/>
          </a:xfrm>
          <a:prstGeom prst="rect">
            <a:avLst/>
          </a:prstGeom>
          <a:solidFill>
            <a:srgbClr val="82C836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-15765" y="0"/>
            <a:ext cx="9159765" cy="2872380"/>
          </a:xfrm>
          <a:custGeom>
            <a:avLst/>
            <a:gdLst>
              <a:gd name="connsiteX0" fmla="*/ 0 w 9159765"/>
              <a:gd name="connsiteY0" fmla="*/ 0 h 2459530"/>
              <a:gd name="connsiteX1" fmla="*/ 9159765 w 9159765"/>
              <a:gd name="connsiteY1" fmla="*/ 0 h 2459530"/>
              <a:gd name="connsiteX2" fmla="*/ 9159765 w 9159765"/>
              <a:gd name="connsiteY2" fmla="*/ 2459530 h 2459530"/>
              <a:gd name="connsiteX3" fmla="*/ 0 w 9159765"/>
              <a:gd name="connsiteY3" fmla="*/ 2459530 h 2459530"/>
              <a:gd name="connsiteX4" fmla="*/ 0 w 9159765"/>
              <a:gd name="connsiteY4" fmla="*/ 0 h 2459530"/>
              <a:gd name="connsiteX0" fmla="*/ 0 w 9159765"/>
              <a:gd name="connsiteY0" fmla="*/ 0 h 2872380"/>
              <a:gd name="connsiteX1" fmla="*/ 9159765 w 9159765"/>
              <a:gd name="connsiteY1" fmla="*/ 0 h 2872380"/>
              <a:gd name="connsiteX2" fmla="*/ 9159765 w 9159765"/>
              <a:gd name="connsiteY2" fmla="*/ 2459530 h 2872380"/>
              <a:gd name="connsiteX3" fmla="*/ 0 w 9159765"/>
              <a:gd name="connsiteY3" fmla="*/ 2459530 h 2872380"/>
              <a:gd name="connsiteX4" fmla="*/ 0 w 9159765"/>
              <a:gd name="connsiteY4" fmla="*/ 0 h 287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9765" h="2872380">
                <a:moveTo>
                  <a:pt x="0" y="0"/>
                </a:moveTo>
                <a:lnTo>
                  <a:pt x="9159765" y="0"/>
                </a:lnTo>
                <a:lnTo>
                  <a:pt x="9159765" y="2459530"/>
                </a:lnTo>
                <a:cubicBezTo>
                  <a:pt x="6106510" y="2459530"/>
                  <a:pt x="3212912" y="3388444"/>
                  <a:pt x="0" y="2459530"/>
                </a:cubicBez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11560" y="33950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glow rad="393700">
              <a:srgbClr val="FFFF00">
                <a:alpha val="40000"/>
              </a:srgb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ookman Old Style" pitchFamily="18" charset="0"/>
              </a:rPr>
              <a:t>SUN</a:t>
            </a:r>
            <a:endParaRPr lang="en-IN" sz="1400" dirty="0">
              <a:solidFill>
                <a:schemeClr val="accent2">
                  <a:lumMod val="50000"/>
                </a:schemeClr>
              </a:solidFill>
              <a:latin typeface="Bookman Old Style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22" y="987574"/>
            <a:ext cx="2531488" cy="366353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40637" y="2695818"/>
            <a:ext cx="2455446" cy="2455446"/>
            <a:chOff x="27349" y="5992222"/>
            <a:chExt cx="3333750" cy="3333750"/>
          </a:xfrm>
          <a:effectLst>
            <a:glow rad="63500">
              <a:schemeClr val="bg1"/>
            </a:glow>
          </a:effectLst>
        </p:grpSpPr>
        <p:sp>
          <p:nvSpPr>
            <p:cNvPr id="15" name="Oval 14"/>
            <p:cNvSpPr/>
            <p:nvPr/>
          </p:nvSpPr>
          <p:spPr>
            <a:xfrm>
              <a:off x="954646" y="6413326"/>
              <a:ext cx="645418" cy="457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49" y="5992222"/>
              <a:ext cx="3333750" cy="3333750"/>
            </a:xfrm>
            <a:prstGeom prst="rect">
              <a:avLst/>
            </a:prstGeom>
          </p:spPr>
        </p:pic>
      </p:grpSp>
      <p:sp>
        <p:nvSpPr>
          <p:cNvPr id="17" name="Freeform 16"/>
          <p:cNvSpPr/>
          <p:nvPr/>
        </p:nvSpPr>
        <p:spPr>
          <a:xfrm rot="3105399">
            <a:off x="483401" y="1847255"/>
            <a:ext cx="942489" cy="437781"/>
          </a:xfrm>
          <a:custGeom>
            <a:avLst/>
            <a:gdLst>
              <a:gd name="connsiteX0" fmla="*/ 0 w 1436914"/>
              <a:gd name="connsiteY0" fmla="*/ 0 h 964642"/>
              <a:gd name="connsiteX1" fmla="*/ 1436914 w 1436914"/>
              <a:gd name="connsiteY1" fmla="*/ 964642 h 964642"/>
              <a:gd name="connsiteX0" fmla="*/ 0 w 1436914"/>
              <a:gd name="connsiteY0" fmla="*/ 0 h 964642"/>
              <a:gd name="connsiteX1" fmla="*/ 592852 w 1436914"/>
              <a:gd name="connsiteY1" fmla="*/ 411982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592852 w 1436914"/>
              <a:gd name="connsiteY1" fmla="*/ 411982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592852 w 1436914"/>
              <a:gd name="connsiteY1" fmla="*/ 411982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62224 w 1436914"/>
              <a:gd name="connsiteY1" fmla="*/ 773723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62224 w 1436914"/>
              <a:gd name="connsiteY1" fmla="*/ 773723 h 964642"/>
              <a:gd name="connsiteX2" fmla="*/ 1436914 w 1436914"/>
              <a:gd name="connsiteY2" fmla="*/ 964642 h 964642"/>
              <a:gd name="connsiteX0" fmla="*/ 0 w 1436914"/>
              <a:gd name="connsiteY0" fmla="*/ 0 h 965166"/>
              <a:gd name="connsiteX1" fmla="*/ 462224 w 1436914"/>
              <a:gd name="connsiteY1" fmla="*/ 773723 h 965166"/>
              <a:gd name="connsiteX2" fmla="*/ 1436914 w 1436914"/>
              <a:gd name="connsiteY2" fmla="*/ 964642 h 965166"/>
              <a:gd name="connsiteX0" fmla="*/ 0 w 1436914"/>
              <a:gd name="connsiteY0" fmla="*/ 0 h 964642"/>
              <a:gd name="connsiteX1" fmla="*/ 462224 w 1436914"/>
              <a:gd name="connsiteY1" fmla="*/ 773723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27299 w 1436914"/>
              <a:gd name="connsiteY1" fmla="*/ 732448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74924 w 1436914"/>
              <a:gd name="connsiteY1" fmla="*/ 780073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90763 w 1436914"/>
              <a:gd name="connsiteY1" fmla="*/ 780073 h 964642"/>
              <a:gd name="connsiteX2" fmla="*/ 1436914 w 1436914"/>
              <a:gd name="connsiteY2" fmla="*/ 964642 h 964642"/>
              <a:gd name="connsiteX0" fmla="*/ 0 w 1436914"/>
              <a:gd name="connsiteY0" fmla="*/ 0 h 981326"/>
              <a:gd name="connsiteX1" fmla="*/ 490763 w 1436914"/>
              <a:gd name="connsiteY1" fmla="*/ 780073 h 981326"/>
              <a:gd name="connsiteX2" fmla="*/ 1436914 w 1436914"/>
              <a:gd name="connsiteY2" fmla="*/ 964642 h 981326"/>
              <a:gd name="connsiteX0" fmla="*/ -1 w 946150"/>
              <a:gd name="connsiteY0" fmla="*/ 0 h 201253"/>
              <a:gd name="connsiteX1" fmla="*/ 946150 w 946150"/>
              <a:gd name="connsiteY1" fmla="*/ 184569 h 201253"/>
              <a:gd name="connsiteX0" fmla="*/ 0 w 1140486"/>
              <a:gd name="connsiteY0" fmla="*/ 0 h 437781"/>
              <a:gd name="connsiteX1" fmla="*/ 1140486 w 1140486"/>
              <a:gd name="connsiteY1" fmla="*/ 431973 h 4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0486" h="437781">
                <a:moveTo>
                  <a:pt x="0" y="0"/>
                </a:moveTo>
                <a:cubicBezTo>
                  <a:pt x="239486" y="160774"/>
                  <a:pt x="556775" y="485076"/>
                  <a:pt x="1140486" y="431973"/>
                </a:cubicBezTo>
              </a:path>
            </a:pathLst>
          </a:custGeom>
          <a:noFill/>
          <a:ln w="76200">
            <a:gradFill>
              <a:gsLst>
                <a:gs pos="82000">
                  <a:srgbClr val="FFFF00"/>
                </a:gs>
                <a:gs pos="100000">
                  <a:srgbClr val="FFFF00"/>
                </a:gs>
                <a:gs pos="39000">
                  <a:srgbClr val="FFFFE4"/>
                </a:gs>
                <a:gs pos="0">
                  <a:schemeClr val="bg1"/>
                </a:gs>
              </a:gsLst>
              <a:lin ang="5400000" scaled="0"/>
            </a:gra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20987833">
            <a:off x="1826001" y="979474"/>
            <a:ext cx="1981198" cy="1224595"/>
          </a:xfrm>
          <a:custGeom>
            <a:avLst/>
            <a:gdLst>
              <a:gd name="connsiteX0" fmla="*/ 0 w 1436914"/>
              <a:gd name="connsiteY0" fmla="*/ 0 h 964642"/>
              <a:gd name="connsiteX1" fmla="*/ 1436914 w 1436914"/>
              <a:gd name="connsiteY1" fmla="*/ 964642 h 964642"/>
              <a:gd name="connsiteX0" fmla="*/ 0 w 1436914"/>
              <a:gd name="connsiteY0" fmla="*/ 0 h 964642"/>
              <a:gd name="connsiteX1" fmla="*/ 592852 w 1436914"/>
              <a:gd name="connsiteY1" fmla="*/ 411982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592852 w 1436914"/>
              <a:gd name="connsiteY1" fmla="*/ 411982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592852 w 1436914"/>
              <a:gd name="connsiteY1" fmla="*/ 411982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62224 w 1436914"/>
              <a:gd name="connsiteY1" fmla="*/ 773723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62224 w 1436914"/>
              <a:gd name="connsiteY1" fmla="*/ 773723 h 964642"/>
              <a:gd name="connsiteX2" fmla="*/ 1436914 w 1436914"/>
              <a:gd name="connsiteY2" fmla="*/ 964642 h 964642"/>
              <a:gd name="connsiteX0" fmla="*/ 0 w 1436914"/>
              <a:gd name="connsiteY0" fmla="*/ 0 h 965166"/>
              <a:gd name="connsiteX1" fmla="*/ 462224 w 1436914"/>
              <a:gd name="connsiteY1" fmla="*/ 773723 h 965166"/>
              <a:gd name="connsiteX2" fmla="*/ 1436914 w 1436914"/>
              <a:gd name="connsiteY2" fmla="*/ 964642 h 965166"/>
              <a:gd name="connsiteX0" fmla="*/ 0 w 1436914"/>
              <a:gd name="connsiteY0" fmla="*/ 0 h 964642"/>
              <a:gd name="connsiteX1" fmla="*/ 462224 w 1436914"/>
              <a:gd name="connsiteY1" fmla="*/ 773723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27299 w 1436914"/>
              <a:gd name="connsiteY1" fmla="*/ 732448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74924 w 1436914"/>
              <a:gd name="connsiteY1" fmla="*/ 780073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90763 w 1436914"/>
              <a:gd name="connsiteY1" fmla="*/ 780073 h 964642"/>
              <a:gd name="connsiteX2" fmla="*/ 1436914 w 1436914"/>
              <a:gd name="connsiteY2" fmla="*/ 964642 h 964642"/>
              <a:gd name="connsiteX0" fmla="*/ 0 w 1436914"/>
              <a:gd name="connsiteY0" fmla="*/ 0 h 981326"/>
              <a:gd name="connsiteX1" fmla="*/ 490763 w 1436914"/>
              <a:gd name="connsiteY1" fmla="*/ 780073 h 981326"/>
              <a:gd name="connsiteX2" fmla="*/ 1436914 w 1436914"/>
              <a:gd name="connsiteY2" fmla="*/ 964642 h 981326"/>
              <a:gd name="connsiteX0" fmla="*/ 0 w 1907952"/>
              <a:gd name="connsiteY0" fmla="*/ 0 h 1221022"/>
              <a:gd name="connsiteX1" fmla="*/ 490763 w 1907952"/>
              <a:gd name="connsiteY1" fmla="*/ 780073 h 1221022"/>
              <a:gd name="connsiteX2" fmla="*/ 1907952 w 1907952"/>
              <a:gd name="connsiteY2" fmla="*/ 1215265 h 1221022"/>
              <a:gd name="connsiteX0" fmla="*/ 0 w 1907952"/>
              <a:gd name="connsiteY0" fmla="*/ 0 h 1224595"/>
              <a:gd name="connsiteX1" fmla="*/ 555333 w 1907952"/>
              <a:gd name="connsiteY1" fmla="*/ 923761 h 1224595"/>
              <a:gd name="connsiteX2" fmla="*/ 1907952 w 1907952"/>
              <a:gd name="connsiteY2" fmla="*/ 1215265 h 1224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7952" h="1224595">
                <a:moveTo>
                  <a:pt x="0" y="0"/>
                </a:moveTo>
                <a:cubicBezTo>
                  <a:pt x="22992" y="292902"/>
                  <a:pt x="315847" y="762987"/>
                  <a:pt x="555333" y="923761"/>
                </a:cubicBezTo>
                <a:cubicBezTo>
                  <a:pt x="794819" y="1084535"/>
                  <a:pt x="1324241" y="1268368"/>
                  <a:pt x="1907952" y="1215265"/>
                </a:cubicBezTo>
              </a:path>
            </a:pathLst>
          </a:custGeom>
          <a:noFill/>
          <a:ln w="76200">
            <a:gradFill>
              <a:gsLst>
                <a:gs pos="82000">
                  <a:srgbClr val="FFFF00"/>
                </a:gs>
                <a:gs pos="100000">
                  <a:srgbClr val="FFFF00"/>
                </a:gs>
                <a:gs pos="39000">
                  <a:srgbClr val="FFFFE4"/>
                </a:gs>
                <a:gs pos="0">
                  <a:schemeClr val="bg1"/>
                </a:gs>
              </a:gsLst>
              <a:lin ang="5400000" scaled="0"/>
            </a:gra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5412"/>
            <a:ext cx="9144000" cy="1268087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639213" y="1276107"/>
            <a:ext cx="407484" cy="318578"/>
            <a:chOff x="1079769" y="3023101"/>
            <a:chExt cx="407484" cy="318578"/>
          </a:xfrm>
        </p:grpSpPr>
        <p:sp>
          <p:nvSpPr>
            <p:cNvPr id="21" name="Oval 20"/>
            <p:cNvSpPr/>
            <p:nvPr/>
          </p:nvSpPr>
          <p:spPr>
            <a:xfrm>
              <a:off x="1116071" y="3029405"/>
              <a:ext cx="312274" cy="312274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65000">
                  <a:srgbClr val="00B0F0"/>
                </a:gs>
                <a:gs pos="42000">
                  <a:srgbClr val="00B0F0"/>
                </a:gs>
                <a:gs pos="100000">
                  <a:schemeClr val="bg1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79769" y="3023101"/>
              <a:ext cx="4074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</a:rPr>
                <a:t>O</a:t>
              </a:r>
              <a:r>
                <a:rPr lang="en-US" sz="1400" b="1" baseline="-25000" dirty="0" smtClean="0">
                  <a:latin typeface="Bookman Old Style" panose="02050604050505020204" pitchFamily="18" charset="0"/>
                </a:rPr>
                <a:t>2</a:t>
              </a:r>
              <a:endParaRPr lang="en-US" sz="1400" baseline="-250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492600" y="979954"/>
            <a:ext cx="407484" cy="318578"/>
            <a:chOff x="1079769" y="3023101"/>
            <a:chExt cx="407484" cy="318578"/>
          </a:xfrm>
        </p:grpSpPr>
        <p:sp>
          <p:nvSpPr>
            <p:cNvPr id="24" name="Oval 23"/>
            <p:cNvSpPr/>
            <p:nvPr/>
          </p:nvSpPr>
          <p:spPr>
            <a:xfrm>
              <a:off x="1116071" y="3029405"/>
              <a:ext cx="312274" cy="312274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65000">
                  <a:srgbClr val="00B0F0"/>
                </a:gs>
                <a:gs pos="42000">
                  <a:srgbClr val="00B0F0"/>
                </a:gs>
                <a:gs pos="100000">
                  <a:schemeClr val="bg1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9769" y="3023101"/>
              <a:ext cx="4074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</a:rPr>
                <a:t>O</a:t>
              </a:r>
              <a:r>
                <a:rPr lang="en-US" sz="1400" b="1" baseline="-25000" dirty="0" smtClean="0">
                  <a:latin typeface="Bookman Old Style" panose="02050604050505020204" pitchFamily="18" charset="0"/>
                </a:rPr>
                <a:t>2</a:t>
              </a:r>
              <a:endParaRPr lang="en-US" sz="1400" baseline="-25000" dirty="0"/>
            </a:p>
          </p:txBody>
        </p:sp>
      </p:grpSp>
      <p:sp>
        <p:nvSpPr>
          <p:cNvPr id="26" name="Round Diagonal Corner Rectangle 25"/>
          <p:cNvSpPr/>
          <p:nvPr/>
        </p:nvSpPr>
        <p:spPr>
          <a:xfrm>
            <a:off x="2123327" y="2204834"/>
            <a:ext cx="1386545" cy="374571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Bookman Old Style" panose="02050604050505020204" pitchFamily="18" charset="0"/>
              </a:rPr>
              <a:t>Respiration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802482"/>
            <a:ext cx="3810000" cy="28575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8" name="Freeform 27"/>
          <p:cNvSpPr/>
          <p:nvPr/>
        </p:nvSpPr>
        <p:spPr>
          <a:xfrm rot="874170">
            <a:off x="1665041" y="2045465"/>
            <a:ext cx="1981198" cy="1224595"/>
          </a:xfrm>
          <a:custGeom>
            <a:avLst/>
            <a:gdLst>
              <a:gd name="connsiteX0" fmla="*/ 0 w 1436914"/>
              <a:gd name="connsiteY0" fmla="*/ 0 h 964642"/>
              <a:gd name="connsiteX1" fmla="*/ 1436914 w 1436914"/>
              <a:gd name="connsiteY1" fmla="*/ 964642 h 964642"/>
              <a:gd name="connsiteX0" fmla="*/ 0 w 1436914"/>
              <a:gd name="connsiteY0" fmla="*/ 0 h 964642"/>
              <a:gd name="connsiteX1" fmla="*/ 592852 w 1436914"/>
              <a:gd name="connsiteY1" fmla="*/ 411982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592852 w 1436914"/>
              <a:gd name="connsiteY1" fmla="*/ 411982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592852 w 1436914"/>
              <a:gd name="connsiteY1" fmla="*/ 411982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62224 w 1436914"/>
              <a:gd name="connsiteY1" fmla="*/ 773723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62224 w 1436914"/>
              <a:gd name="connsiteY1" fmla="*/ 773723 h 964642"/>
              <a:gd name="connsiteX2" fmla="*/ 1436914 w 1436914"/>
              <a:gd name="connsiteY2" fmla="*/ 964642 h 964642"/>
              <a:gd name="connsiteX0" fmla="*/ 0 w 1436914"/>
              <a:gd name="connsiteY0" fmla="*/ 0 h 965166"/>
              <a:gd name="connsiteX1" fmla="*/ 462224 w 1436914"/>
              <a:gd name="connsiteY1" fmla="*/ 773723 h 965166"/>
              <a:gd name="connsiteX2" fmla="*/ 1436914 w 1436914"/>
              <a:gd name="connsiteY2" fmla="*/ 964642 h 965166"/>
              <a:gd name="connsiteX0" fmla="*/ 0 w 1436914"/>
              <a:gd name="connsiteY0" fmla="*/ 0 h 964642"/>
              <a:gd name="connsiteX1" fmla="*/ 462224 w 1436914"/>
              <a:gd name="connsiteY1" fmla="*/ 773723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27299 w 1436914"/>
              <a:gd name="connsiteY1" fmla="*/ 732448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74924 w 1436914"/>
              <a:gd name="connsiteY1" fmla="*/ 780073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90763 w 1436914"/>
              <a:gd name="connsiteY1" fmla="*/ 780073 h 964642"/>
              <a:gd name="connsiteX2" fmla="*/ 1436914 w 1436914"/>
              <a:gd name="connsiteY2" fmla="*/ 964642 h 964642"/>
              <a:gd name="connsiteX0" fmla="*/ 0 w 1436914"/>
              <a:gd name="connsiteY0" fmla="*/ 0 h 981326"/>
              <a:gd name="connsiteX1" fmla="*/ 490763 w 1436914"/>
              <a:gd name="connsiteY1" fmla="*/ 780073 h 981326"/>
              <a:gd name="connsiteX2" fmla="*/ 1436914 w 1436914"/>
              <a:gd name="connsiteY2" fmla="*/ 964642 h 981326"/>
              <a:gd name="connsiteX0" fmla="*/ 0 w 1907952"/>
              <a:gd name="connsiteY0" fmla="*/ 0 h 1221022"/>
              <a:gd name="connsiteX1" fmla="*/ 490763 w 1907952"/>
              <a:gd name="connsiteY1" fmla="*/ 780073 h 1221022"/>
              <a:gd name="connsiteX2" fmla="*/ 1907952 w 1907952"/>
              <a:gd name="connsiteY2" fmla="*/ 1215265 h 1221022"/>
              <a:gd name="connsiteX0" fmla="*/ 0 w 1907952"/>
              <a:gd name="connsiteY0" fmla="*/ 0 h 1224595"/>
              <a:gd name="connsiteX1" fmla="*/ 555333 w 1907952"/>
              <a:gd name="connsiteY1" fmla="*/ 923761 h 1224595"/>
              <a:gd name="connsiteX2" fmla="*/ 1907952 w 1907952"/>
              <a:gd name="connsiteY2" fmla="*/ 1215265 h 1224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7952" h="1224595">
                <a:moveTo>
                  <a:pt x="0" y="0"/>
                </a:moveTo>
                <a:cubicBezTo>
                  <a:pt x="22992" y="292902"/>
                  <a:pt x="315847" y="762987"/>
                  <a:pt x="555333" y="923761"/>
                </a:cubicBezTo>
                <a:cubicBezTo>
                  <a:pt x="794819" y="1084535"/>
                  <a:pt x="1324241" y="1268368"/>
                  <a:pt x="1907952" y="1215265"/>
                </a:cubicBezTo>
              </a:path>
            </a:pathLst>
          </a:custGeom>
          <a:noFill/>
          <a:ln w="76200">
            <a:gradFill>
              <a:gsLst>
                <a:gs pos="82000">
                  <a:srgbClr val="FFFF00"/>
                </a:gs>
                <a:gs pos="100000">
                  <a:srgbClr val="FFFF00"/>
                </a:gs>
                <a:gs pos="39000">
                  <a:srgbClr val="FFFFE4"/>
                </a:gs>
                <a:gs pos="0">
                  <a:schemeClr val="bg1"/>
                </a:gs>
              </a:gsLst>
              <a:lin ang="5400000" scaled="0"/>
            </a:gra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44236" y="1707654"/>
            <a:ext cx="407484" cy="318578"/>
            <a:chOff x="1079769" y="3023101"/>
            <a:chExt cx="407484" cy="318578"/>
          </a:xfrm>
        </p:grpSpPr>
        <p:sp>
          <p:nvSpPr>
            <p:cNvPr id="30" name="Oval 29"/>
            <p:cNvSpPr/>
            <p:nvPr/>
          </p:nvSpPr>
          <p:spPr>
            <a:xfrm>
              <a:off x="1116071" y="3029405"/>
              <a:ext cx="312274" cy="312274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65000">
                  <a:srgbClr val="00B0F0"/>
                </a:gs>
                <a:gs pos="42000">
                  <a:srgbClr val="00B0F0"/>
                </a:gs>
                <a:gs pos="100000">
                  <a:schemeClr val="bg1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79769" y="3023101"/>
              <a:ext cx="4074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</a:rPr>
                <a:t>O</a:t>
              </a:r>
              <a:r>
                <a:rPr lang="en-US" sz="1400" b="1" baseline="-25000" dirty="0" smtClean="0">
                  <a:latin typeface="Bookman Old Style" panose="02050604050505020204" pitchFamily="18" charset="0"/>
                </a:rPr>
                <a:t>2</a:t>
              </a:r>
              <a:endParaRPr lang="en-US" sz="1400" baseline="-25000" dirty="0"/>
            </a:p>
          </p:txBody>
        </p:sp>
      </p:grpSp>
      <p:sp>
        <p:nvSpPr>
          <p:cNvPr id="32" name="Round Diagonal Corner Rectangle 31"/>
          <p:cNvSpPr/>
          <p:nvPr/>
        </p:nvSpPr>
        <p:spPr>
          <a:xfrm>
            <a:off x="4093067" y="3231232"/>
            <a:ext cx="1673197" cy="374571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Bookman Old Style" panose="02050604050505020204" pitchFamily="18" charset="0"/>
              </a:rPr>
              <a:t>Combustion</a:t>
            </a:r>
          </a:p>
        </p:txBody>
      </p:sp>
      <p:sp>
        <p:nvSpPr>
          <p:cNvPr id="36" name="Freeform 35"/>
          <p:cNvSpPr/>
          <p:nvPr/>
        </p:nvSpPr>
        <p:spPr>
          <a:xfrm rot="10324306">
            <a:off x="2078125" y="594062"/>
            <a:ext cx="1981198" cy="1224595"/>
          </a:xfrm>
          <a:custGeom>
            <a:avLst/>
            <a:gdLst>
              <a:gd name="connsiteX0" fmla="*/ 0 w 1436914"/>
              <a:gd name="connsiteY0" fmla="*/ 0 h 964642"/>
              <a:gd name="connsiteX1" fmla="*/ 1436914 w 1436914"/>
              <a:gd name="connsiteY1" fmla="*/ 964642 h 964642"/>
              <a:gd name="connsiteX0" fmla="*/ 0 w 1436914"/>
              <a:gd name="connsiteY0" fmla="*/ 0 h 964642"/>
              <a:gd name="connsiteX1" fmla="*/ 592852 w 1436914"/>
              <a:gd name="connsiteY1" fmla="*/ 411982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592852 w 1436914"/>
              <a:gd name="connsiteY1" fmla="*/ 411982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592852 w 1436914"/>
              <a:gd name="connsiteY1" fmla="*/ 411982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62224 w 1436914"/>
              <a:gd name="connsiteY1" fmla="*/ 773723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62224 w 1436914"/>
              <a:gd name="connsiteY1" fmla="*/ 773723 h 964642"/>
              <a:gd name="connsiteX2" fmla="*/ 1436914 w 1436914"/>
              <a:gd name="connsiteY2" fmla="*/ 964642 h 964642"/>
              <a:gd name="connsiteX0" fmla="*/ 0 w 1436914"/>
              <a:gd name="connsiteY0" fmla="*/ 0 h 965166"/>
              <a:gd name="connsiteX1" fmla="*/ 462224 w 1436914"/>
              <a:gd name="connsiteY1" fmla="*/ 773723 h 965166"/>
              <a:gd name="connsiteX2" fmla="*/ 1436914 w 1436914"/>
              <a:gd name="connsiteY2" fmla="*/ 964642 h 965166"/>
              <a:gd name="connsiteX0" fmla="*/ 0 w 1436914"/>
              <a:gd name="connsiteY0" fmla="*/ 0 h 964642"/>
              <a:gd name="connsiteX1" fmla="*/ 462224 w 1436914"/>
              <a:gd name="connsiteY1" fmla="*/ 773723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27299 w 1436914"/>
              <a:gd name="connsiteY1" fmla="*/ 732448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74924 w 1436914"/>
              <a:gd name="connsiteY1" fmla="*/ 780073 h 964642"/>
              <a:gd name="connsiteX2" fmla="*/ 1436914 w 1436914"/>
              <a:gd name="connsiteY2" fmla="*/ 964642 h 964642"/>
              <a:gd name="connsiteX0" fmla="*/ 0 w 1436914"/>
              <a:gd name="connsiteY0" fmla="*/ 0 h 964642"/>
              <a:gd name="connsiteX1" fmla="*/ 490763 w 1436914"/>
              <a:gd name="connsiteY1" fmla="*/ 780073 h 964642"/>
              <a:gd name="connsiteX2" fmla="*/ 1436914 w 1436914"/>
              <a:gd name="connsiteY2" fmla="*/ 964642 h 964642"/>
              <a:gd name="connsiteX0" fmla="*/ 0 w 1436914"/>
              <a:gd name="connsiteY0" fmla="*/ 0 h 981326"/>
              <a:gd name="connsiteX1" fmla="*/ 490763 w 1436914"/>
              <a:gd name="connsiteY1" fmla="*/ 780073 h 981326"/>
              <a:gd name="connsiteX2" fmla="*/ 1436914 w 1436914"/>
              <a:gd name="connsiteY2" fmla="*/ 964642 h 981326"/>
              <a:gd name="connsiteX0" fmla="*/ 0 w 1907952"/>
              <a:gd name="connsiteY0" fmla="*/ 0 h 1221022"/>
              <a:gd name="connsiteX1" fmla="*/ 490763 w 1907952"/>
              <a:gd name="connsiteY1" fmla="*/ 780073 h 1221022"/>
              <a:gd name="connsiteX2" fmla="*/ 1907952 w 1907952"/>
              <a:gd name="connsiteY2" fmla="*/ 1215265 h 1221022"/>
              <a:gd name="connsiteX0" fmla="*/ 0 w 1907952"/>
              <a:gd name="connsiteY0" fmla="*/ 0 h 1224595"/>
              <a:gd name="connsiteX1" fmla="*/ 555333 w 1907952"/>
              <a:gd name="connsiteY1" fmla="*/ 923761 h 1224595"/>
              <a:gd name="connsiteX2" fmla="*/ 1907952 w 1907952"/>
              <a:gd name="connsiteY2" fmla="*/ 1215265 h 1224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7952" h="1224595">
                <a:moveTo>
                  <a:pt x="0" y="0"/>
                </a:moveTo>
                <a:cubicBezTo>
                  <a:pt x="22992" y="292902"/>
                  <a:pt x="315847" y="762987"/>
                  <a:pt x="555333" y="923761"/>
                </a:cubicBezTo>
                <a:cubicBezTo>
                  <a:pt x="794819" y="1084535"/>
                  <a:pt x="1324241" y="1268368"/>
                  <a:pt x="1907952" y="1215265"/>
                </a:cubicBezTo>
              </a:path>
            </a:pathLst>
          </a:custGeom>
          <a:noFill/>
          <a:ln w="76200">
            <a:gradFill>
              <a:gsLst>
                <a:gs pos="82000">
                  <a:srgbClr val="FFFF00"/>
                </a:gs>
                <a:gs pos="100000">
                  <a:srgbClr val="FFFF00"/>
                </a:gs>
                <a:gs pos="39000">
                  <a:srgbClr val="FFFFE4"/>
                </a:gs>
                <a:gs pos="0">
                  <a:schemeClr val="bg1"/>
                </a:gs>
              </a:gsLst>
              <a:lin ang="5400000" scaled="0"/>
            </a:gra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3930569" y="1466451"/>
            <a:ext cx="407484" cy="318578"/>
            <a:chOff x="1079769" y="3023101"/>
            <a:chExt cx="407484" cy="318578"/>
          </a:xfrm>
        </p:grpSpPr>
        <p:sp>
          <p:nvSpPr>
            <p:cNvPr id="38" name="Oval 37"/>
            <p:cNvSpPr/>
            <p:nvPr/>
          </p:nvSpPr>
          <p:spPr>
            <a:xfrm>
              <a:off x="1116071" y="3029405"/>
              <a:ext cx="312274" cy="312274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65000">
                  <a:srgbClr val="00B0F0"/>
                </a:gs>
                <a:gs pos="42000">
                  <a:srgbClr val="00B0F0"/>
                </a:gs>
                <a:gs pos="100000">
                  <a:schemeClr val="bg1"/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79769" y="3023101"/>
              <a:ext cx="4074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</a:rPr>
                <a:t>O</a:t>
              </a:r>
              <a:r>
                <a:rPr lang="en-US" sz="1400" b="1" baseline="-25000" dirty="0" smtClean="0">
                  <a:latin typeface="Bookman Old Style" panose="02050604050505020204" pitchFamily="18" charset="0"/>
                </a:rPr>
                <a:t>2</a:t>
              </a:r>
              <a:endParaRPr lang="en-US" sz="1400" baseline="-25000" dirty="0"/>
            </a:p>
          </p:txBody>
        </p:sp>
      </p:grpSp>
      <p:sp>
        <p:nvSpPr>
          <p:cNvPr id="40" name="Round Diagonal Corner Rectangle 39"/>
          <p:cNvSpPr/>
          <p:nvPr/>
        </p:nvSpPr>
        <p:spPr>
          <a:xfrm>
            <a:off x="3904510" y="463278"/>
            <a:ext cx="1963634" cy="374571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Bookman Old Style" panose="02050604050505020204" pitchFamily="18" charset="0"/>
              </a:rPr>
              <a:t>P</a:t>
            </a:r>
            <a:r>
              <a:rPr lang="en-US" sz="1600" b="1" dirty="0" smtClean="0">
                <a:latin typeface="Bookman Old Style" panose="02050604050505020204" pitchFamily="18" charset="0"/>
              </a:rPr>
              <a:t>hotosynthesis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379669" y="1098075"/>
            <a:ext cx="4512811" cy="1021556"/>
          </a:xfrm>
          <a:prstGeom prst="roundRect">
            <a:avLst/>
          </a:prstGeom>
          <a:solidFill>
            <a:srgbClr val="FFFF00">
              <a:alpha val="54000"/>
            </a:srgbClr>
          </a:solidFill>
          <a:ln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Oxygen is returned to the atmosphere in only one major process, that is, photosynthesis. </a:t>
            </a:r>
          </a:p>
        </p:txBody>
      </p:sp>
    </p:spTree>
    <p:extLst>
      <p:ext uri="{BB962C8B-B14F-4D97-AF65-F5344CB8AC3E}">
        <p14:creationId xmlns:p14="http://schemas.microsoft.com/office/powerpoint/2010/main" val="263688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34568E-6 C 0.00295 0.02685 -0.02691 0.19259 0.05295 0.40864 " pathEditMode="relative" rAng="0" ptsTypes="ff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2043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124 C 0.0026 0.02561 0.06597 0.25586 0.24514 0.16851 " pathEditMode="relative" rAng="0" ptsTypes="ff">
                                      <p:cBhvr>
                                        <p:cTn id="2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74" y="1284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-0.00123 C 0.00261 0.02562 0.00052 0.26389 0.16615 0.31204 " pathEditMode="relative" rAng="0" ptsTypes="ff">
                                      <p:cBhvr>
                                        <p:cTn id="3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16" y="1564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7" presetClass="path" presetSubtype="0" repeatCount="5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-0.00062 C 0.00261 0.0262 -0.03368 -0.24322 -0.22569 -0.17324 " pathEditMode="relative" rAng="0" ptsTypes="ff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28" y="-10789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6" grpId="0" animBg="1"/>
      <p:bldP spid="28" grpId="0" animBg="1"/>
      <p:bldP spid="32" grpId="0" animBg="1"/>
      <p:bldP spid="36" grpId="0" animBg="1"/>
      <p:bldP spid="40" grpId="0" animBg="1"/>
      <p:bldP spid="3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6274</TotalTime>
  <Words>190</Words>
  <Application>Microsoft Office PowerPoint</Application>
  <PresentationFormat>On-screen Show (16:9)</PresentationFormat>
  <Paragraphs>47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PC-21</dc:creator>
  <cp:lastModifiedBy>ADMIN</cp:lastModifiedBy>
  <cp:revision>537</cp:revision>
  <dcterms:created xsi:type="dcterms:W3CDTF">2013-09-27T10:29:20Z</dcterms:created>
  <dcterms:modified xsi:type="dcterms:W3CDTF">2015-08-18T08:30:27Z</dcterms:modified>
</cp:coreProperties>
</file>